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A37F5-EB87-4FE9-9155-902FAE5285CE}" type="datetimeFigureOut">
              <a:rPr lang="sr-Latn-CS" smtClean="0"/>
              <a:pPr/>
              <a:t>16.5.2010</a:t>
            </a:fld>
            <a:endParaRPr lang="bs-Latn-BA"/>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bs-Latn-BA"/>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92295-61A4-45EC-A503-8211D6A805D2}" type="slidenum">
              <a:rPr lang="bs-Latn-BA" smtClean="0"/>
              <a:pPr/>
              <a:t>‹#›</a:t>
            </a:fld>
            <a:endParaRPr lang="bs-Latn-B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bs-Latn-BA" dirty="0"/>
          </a:p>
        </p:txBody>
      </p:sp>
      <p:sp>
        <p:nvSpPr>
          <p:cNvPr id="4" name="Rezervirano mjesto broja slajda 3"/>
          <p:cNvSpPr>
            <a:spLocks noGrp="1"/>
          </p:cNvSpPr>
          <p:nvPr>
            <p:ph type="sldNum" sz="quarter" idx="10"/>
          </p:nvPr>
        </p:nvSpPr>
        <p:spPr/>
        <p:txBody>
          <a:bodyPr/>
          <a:lstStyle/>
          <a:p>
            <a:fld id="{8A692295-61A4-45EC-A503-8211D6A805D2}" type="slidenum">
              <a:rPr lang="bs-Latn-BA" smtClean="0"/>
              <a:pPr/>
              <a:t>12</a:t>
            </a:fld>
            <a:endParaRPr lang="bs-Latn-B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99BEECE-DA24-4556-852F-C23B38DAD52F}" type="datetimeFigureOut">
              <a:rPr lang="en-US" smtClean="0"/>
              <a:pPr/>
              <a:t>5/16/2010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C9E3004-59ED-44E8-B0B8-E84CD72A229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BEECE-DA24-4556-852F-C23B38DAD52F}"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BEECE-DA24-4556-852F-C23B38DAD52F}"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BEECE-DA24-4556-852F-C23B38DAD52F}"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9BEECE-DA24-4556-852F-C23B38DAD52F}"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C9E3004-59ED-44E8-B0B8-E84CD72A229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9BEECE-DA24-4556-852F-C23B38DAD52F}"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9BEECE-DA24-4556-852F-C23B38DAD52F}" type="datetimeFigureOut">
              <a:rPr lang="en-US" smtClean="0"/>
              <a:pPr/>
              <a:t>5/16/2010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9BEECE-DA24-4556-852F-C23B38DAD52F}" type="datetimeFigureOut">
              <a:rPr lang="en-US" smtClean="0"/>
              <a:pPr/>
              <a:t>5/16/2010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BEECE-DA24-4556-852F-C23B38DAD52F}" type="datetimeFigureOut">
              <a:rPr lang="en-US" smtClean="0"/>
              <a:pPr/>
              <a:t>5/16/2010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9BEECE-DA24-4556-852F-C23B38DAD52F}"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9BEECE-DA24-4556-852F-C23B38DAD52F}"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E3004-59ED-44E8-B0B8-E84CD72A22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3000"/>
            <a:lum/>
          </a:blip>
          <a:srcRect/>
          <a:stretch>
            <a:fillRect t="-25000" b="-25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99BEECE-DA24-4556-852F-C23B38DAD52F}" type="datetimeFigureOut">
              <a:rPr lang="en-US" smtClean="0"/>
              <a:pPr/>
              <a:t>5/16/2010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C9E3004-59ED-44E8-B0B8-E84CD72A229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maturski.weebly.com/"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hyperlink" Target="http://www.maturski.weebly.com/" TargetMode="External"/><Relationship Id="rId3" Type="http://schemas.openxmlformats.org/officeDocument/2006/relationships/hyperlink" Target="http://hr.wikipedia.org/wiki/Portland" TargetMode="External"/><Relationship Id="rId7" Type="http://schemas.openxmlformats.org/officeDocument/2006/relationships/image" Target="../media/image14.jpeg"/><Relationship Id="rId2" Type="http://schemas.openxmlformats.org/officeDocument/2006/relationships/hyperlink" Target="http://hr.wikipedia.org/wiki/SAD"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hr.wikipedia.org/w/index.php?title=Beaverton&amp;action=edit&amp;redlink=1" TargetMode="External"/><Relationship Id="rId4" Type="http://schemas.openxmlformats.org/officeDocument/2006/relationships/hyperlink" Target="http://hr.wikipedia.org/wiki/Oreg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hr.wikipedia.org/wiki/Svijet" TargetMode="External"/><Relationship Id="rId13" Type="http://schemas.openxmlformats.org/officeDocument/2006/relationships/hyperlink" Target="http://www.maturski.weebly.com/" TargetMode="External"/><Relationship Id="rId3" Type="http://schemas.openxmlformats.org/officeDocument/2006/relationships/hyperlink" Target="http://hr.wikipedia.org/wiki/Njema%C4%8Dka" TargetMode="External"/><Relationship Id="rId7" Type="http://schemas.openxmlformats.org/officeDocument/2006/relationships/hyperlink" Target="http://hr.wikipedia.org/wiki/Europa" TargetMode="External"/><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hr.wikipedia.org/w/index.php?title=Rockport&amp;action=edit&amp;redlink=1" TargetMode="External"/><Relationship Id="rId11" Type="http://schemas.openxmlformats.org/officeDocument/2006/relationships/image" Target="../media/image15.jpeg"/><Relationship Id="rId5" Type="http://schemas.openxmlformats.org/officeDocument/2006/relationships/hyperlink" Target="http://hr.wikipedia.org/w/index.php?title=TaylorMade-adidas&amp;action=edit&amp;redlink=1" TargetMode="External"/><Relationship Id="rId10" Type="http://schemas.openxmlformats.org/officeDocument/2006/relationships/hyperlink" Target="http://hr.wikipedia.org/wiki/SAD" TargetMode="External"/><Relationship Id="rId4" Type="http://schemas.openxmlformats.org/officeDocument/2006/relationships/hyperlink" Target="http://hr.wikipedia.org/w/index.php?title=Reebok&amp;action=edit&amp;redlink=1" TargetMode="External"/><Relationship Id="rId9" Type="http://schemas.openxmlformats.org/officeDocument/2006/relationships/hyperlink" Target="http://hr.wikipedia.org/wiki/Nike,_In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www.maturski.weebly.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www.maturski.weebly.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aturski.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maturski.weebly.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aturski.weebly.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aturski.weebl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aturski.weebl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aturski.weebl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maturski.weebl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229600" cy="1447800"/>
          </a:xfrm>
        </p:spPr>
        <p:txBody>
          <a:bodyPr>
            <a:normAutofit fontScale="90000"/>
          </a:bodyPr>
          <a:lstStyle/>
          <a:p>
            <a:r>
              <a:rPr lang="en-US" sz="9600" dirty="0" smtClean="0">
                <a:solidFill>
                  <a:srgbClr val="FF0000"/>
                </a:solidFill>
              </a:rPr>
              <a:t>Puma </a:t>
            </a:r>
            <a:r>
              <a:rPr lang="en-US" sz="9600" dirty="0" err="1" smtClean="0">
                <a:solidFill>
                  <a:srgbClr val="FF0000"/>
                </a:solidFill>
              </a:rPr>
              <a:t>ag</a:t>
            </a:r>
            <a:endParaRPr lang="en-US" sz="9600" dirty="0">
              <a:solidFill>
                <a:srgbClr val="FF0000"/>
              </a:solidFill>
            </a:endParaRPr>
          </a:p>
        </p:txBody>
      </p:sp>
      <p:pic>
        <p:nvPicPr>
          <p:cNvPr id="1026" name="Picture 2" descr="C:\Users\Emir Pasic\Desktop\Pumasmall.jpg"/>
          <p:cNvPicPr>
            <a:picLocks noChangeAspect="1" noChangeArrowheads="1"/>
          </p:cNvPicPr>
          <p:nvPr/>
        </p:nvPicPr>
        <p:blipFill>
          <a:blip r:embed="rId2" cstate="print"/>
          <a:srcRect/>
          <a:stretch>
            <a:fillRect/>
          </a:stretch>
        </p:blipFill>
        <p:spPr bwMode="auto">
          <a:xfrm>
            <a:off x="1981200" y="1828800"/>
            <a:ext cx="5181600" cy="4833461"/>
          </a:xfrm>
          <a:prstGeom prst="ellipse">
            <a:avLst/>
          </a:prstGeom>
          <a:ln>
            <a:noFill/>
          </a:ln>
          <a:effectLst>
            <a:softEdge rad="112500"/>
          </a:effectLst>
        </p:spPr>
      </p:pic>
      <p:sp>
        <p:nvSpPr>
          <p:cNvPr id="5" name="TextBox 4"/>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mir Pasic\Desktop\41iMvMy11dL._SL500_AA281_medium.jpeg"/>
          <p:cNvPicPr>
            <a:picLocks noChangeAspect="1" noChangeArrowheads="1"/>
          </p:cNvPicPr>
          <p:nvPr/>
        </p:nvPicPr>
        <p:blipFill>
          <a:blip r:embed="rId2" cstate="print"/>
          <a:srcRect/>
          <a:stretch>
            <a:fillRect/>
          </a:stretch>
        </p:blipFill>
        <p:spPr bwMode="auto">
          <a:xfrm>
            <a:off x="685800" y="304800"/>
            <a:ext cx="2667000" cy="266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9" name="Picture 3" descr="C:\Users\Emir Pasic\Desktop\pl681270-00vliv01.jpg"/>
          <p:cNvPicPr>
            <a:picLocks noChangeAspect="1" noChangeArrowheads="1"/>
          </p:cNvPicPr>
          <p:nvPr/>
        </p:nvPicPr>
        <p:blipFill>
          <a:blip r:embed="rId3" cstate="print"/>
          <a:srcRect/>
          <a:stretch>
            <a:fillRect/>
          </a:stretch>
        </p:blipFill>
        <p:spPr bwMode="auto">
          <a:xfrm>
            <a:off x="3962400" y="304800"/>
            <a:ext cx="480290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0" name="Picture 4" descr="C:\Users\Emir Pasic\Desktop\1168283_090713151517_DSC04854.JPG"/>
          <p:cNvPicPr>
            <a:picLocks noChangeAspect="1" noChangeArrowheads="1"/>
          </p:cNvPicPr>
          <p:nvPr/>
        </p:nvPicPr>
        <p:blipFill>
          <a:blip r:embed="rId4" cstate="print"/>
          <a:srcRect/>
          <a:stretch>
            <a:fillRect/>
          </a:stretch>
        </p:blipFill>
        <p:spPr bwMode="auto">
          <a:xfrm>
            <a:off x="685800" y="3048000"/>
            <a:ext cx="2667000" cy="34815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5"/>
              </a:rPr>
              <a:t>www.maturski.weebly.com</a:t>
            </a:r>
            <a:endParaRPr lang="en-US" sz="1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rgbClr val="FF0000"/>
                </a:solidFill>
              </a:rPr>
              <a:t>Konkurenti</a:t>
            </a:r>
            <a:endParaRPr lang="en-US" dirty="0">
              <a:solidFill>
                <a:srgbClr val="FF0000"/>
              </a:solidFill>
            </a:endParaRPr>
          </a:p>
        </p:txBody>
      </p:sp>
      <p:sp>
        <p:nvSpPr>
          <p:cNvPr id="3" name="Content Placeholder 2"/>
          <p:cNvSpPr>
            <a:spLocks noGrp="1"/>
          </p:cNvSpPr>
          <p:nvPr>
            <p:ph idx="1"/>
          </p:nvPr>
        </p:nvSpPr>
        <p:spPr/>
        <p:txBody>
          <a:bodyPr>
            <a:normAutofit/>
          </a:bodyPr>
          <a:lstStyle/>
          <a:p>
            <a:pPr algn="just"/>
            <a:endParaRPr lang="bs-Latn-BA" sz="2000" b="1" dirty="0" smtClean="0">
              <a:solidFill>
                <a:schemeClr val="bg1">
                  <a:lumMod val="65000"/>
                  <a:lumOff val="35000"/>
                </a:schemeClr>
              </a:solidFill>
            </a:endParaRPr>
          </a:p>
          <a:p>
            <a:pPr algn="just"/>
            <a:r>
              <a:rPr lang="bs-Latn-BA" sz="2000" b="1" dirty="0" smtClean="0">
                <a:solidFill>
                  <a:schemeClr val="bg1">
                    <a:lumMod val="65000"/>
                    <a:lumOff val="35000"/>
                  </a:schemeClr>
                </a:solidFill>
              </a:rPr>
              <a:t>- </a:t>
            </a:r>
            <a:r>
              <a:rPr lang="en-US" sz="2000" b="1" dirty="0" smtClean="0">
                <a:solidFill>
                  <a:schemeClr val="bg1">
                    <a:lumMod val="65000"/>
                    <a:lumOff val="35000"/>
                  </a:schemeClr>
                </a:solidFill>
              </a:rPr>
              <a:t>Nike, Inc</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proglašena</a:t>
            </a:r>
            <a:r>
              <a:rPr lang="en-US" sz="2000" dirty="0" smtClean="0">
                <a:solidFill>
                  <a:schemeClr val="bg1">
                    <a:lumMod val="65000"/>
                    <a:lumOff val="35000"/>
                  </a:schemeClr>
                </a:solidFill>
              </a:rPr>
              <a:t> NY-key) je </a:t>
            </a:r>
            <a:r>
              <a:rPr lang="en-US" sz="2000" dirty="0" err="1" smtClean="0">
                <a:solidFill>
                  <a:schemeClr val="bg1">
                    <a:lumMod val="65000"/>
                    <a:lumOff val="35000"/>
                  </a:schemeClr>
                </a:solidFill>
              </a:rPr>
              <a:t>glavna</a:t>
            </a:r>
            <a:r>
              <a:rPr lang="en-US" sz="2000" dirty="0" smtClean="0">
                <a:solidFill>
                  <a:schemeClr val="bg1">
                    <a:lumMod val="65000"/>
                    <a:lumOff val="35000"/>
                  </a:schemeClr>
                </a:solidFill>
              </a:rPr>
              <a:t>,</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javna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tvrtka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sportske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odjeće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opreme,sa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sjedištem</a:t>
            </a:r>
            <a:r>
              <a:rPr lang="en-US" sz="2000" dirty="0" smtClean="0">
                <a:solidFill>
                  <a:schemeClr val="bg1">
                    <a:lumMod val="65000"/>
                    <a:lumOff val="35000"/>
                  </a:schemeClr>
                </a:solidFill>
              </a:rPr>
              <a:t> u </a:t>
            </a:r>
            <a:r>
              <a:rPr lang="en-US" sz="2000" dirty="0" smtClean="0">
                <a:solidFill>
                  <a:schemeClr val="bg1">
                    <a:lumMod val="65000"/>
                    <a:lumOff val="35000"/>
                  </a:schemeClr>
                </a:solidFill>
                <a:hlinkClick r:id="rId2" tooltip="SAD"/>
              </a:rPr>
              <a:t>SAD</a:t>
            </a:r>
            <a:r>
              <a:rPr lang="en-US" sz="2000" dirty="0" smtClean="0">
                <a:solidFill>
                  <a:schemeClr val="bg1">
                    <a:lumMod val="65000"/>
                    <a:lumOff val="35000"/>
                  </a:schemeClr>
                </a:solidFill>
              </a:rPr>
              <a:t>-u. </a:t>
            </a:r>
            <a:r>
              <a:rPr lang="en-US" sz="2000" dirty="0" err="1" smtClean="0">
                <a:solidFill>
                  <a:schemeClr val="bg1">
                    <a:lumMod val="65000"/>
                    <a:lumOff val="35000"/>
                  </a:schemeClr>
                </a:solidFill>
              </a:rPr>
              <a:t>Tvrtka</a:t>
            </a:r>
            <a:r>
              <a:rPr lang="en-US" sz="2000" dirty="0" smtClean="0">
                <a:solidFill>
                  <a:schemeClr val="bg1">
                    <a:lumMod val="65000"/>
                    <a:lumOff val="35000"/>
                  </a:schemeClr>
                </a:solidFill>
              </a:rPr>
              <a:t> je </a:t>
            </a:r>
            <a:r>
              <a:rPr lang="en-US" sz="2000" dirty="0" err="1" smtClean="0">
                <a:solidFill>
                  <a:schemeClr val="bg1">
                    <a:lumMod val="65000"/>
                    <a:lumOff val="35000"/>
                  </a:schemeClr>
                </a:solidFill>
              </a:rPr>
              <a:t>smještena</a:t>
            </a:r>
            <a:r>
              <a:rPr lang="en-US" sz="2000" dirty="0" smtClean="0">
                <a:solidFill>
                  <a:schemeClr val="bg1">
                    <a:lumMod val="65000"/>
                    <a:lumOff val="35000"/>
                  </a:schemeClr>
                </a:solidFill>
              </a:rPr>
              <a:t> u </a:t>
            </a:r>
            <a:r>
              <a:rPr lang="en-US" sz="2000" dirty="0" err="1" smtClean="0">
                <a:solidFill>
                  <a:schemeClr val="bg1">
                    <a:lumMod val="65000"/>
                    <a:lumOff val="35000"/>
                  </a:schemeClr>
                </a:solidFill>
              </a:rPr>
              <a:t>gradskoj</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mreži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grada</a:t>
            </a:r>
            <a:r>
              <a:rPr lang="en-US" sz="2000" dirty="0" smtClean="0">
                <a:solidFill>
                  <a:schemeClr val="bg1">
                    <a:lumMod val="65000"/>
                    <a:lumOff val="35000"/>
                  </a:schemeClr>
                </a:solidFill>
              </a:rPr>
              <a:t> </a:t>
            </a:r>
            <a:r>
              <a:rPr lang="en-US" sz="2000" dirty="0" err="1" smtClean="0">
                <a:solidFill>
                  <a:schemeClr val="bg1">
                    <a:lumMod val="65000"/>
                    <a:lumOff val="35000"/>
                  </a:schemeClr>
                </a:solidFill>
                <a:hlinkClick r:id="rId3" tooltip="Portland"/>
              </a:rPr>
              <a:t>Portlanda</a:t>
            </a:r>
            <a:r>
              <a:rPr lang="en-US" sz="2000" dirty="0" smtClean="0">
                <a:solidFill>
                  <a:schemeClr val="bg1">
                    <a:lumMod val="65000"/>
                    <a:lumOff val="35000"/>
                  </a:schemeClr>
                </a:solidFill>
              </a:rPr>
              <a:t>, u </a:t>
            </a:r>
            <a:r>
              <a:rPr lang="en-US" sz="2000" dirty="0" err="1" smtClean="0">
                <a:solidFill>
                  <a:schemeClr val="bg1">
                    <a:lumMod val="65000"/>
                    <a:lumOff val="35000"/>
                  </a:schemeClr>
                </a:solidFill>
                <a:hlinkClick r:id="rId4" tooltip="Oregon"/>
              </a:rPr>
              <a:t>Oregonu</a:t>
            </a:r>
            <a:r>
              <a:rPr lang="en-US" sz="2000" dirty="0" smtClean="0">
                <a:solidFill>
                  <a:schemeClr val="bg1">
                    <a:lumMod val="65000"/>
                    <a:lumOff val="35000"/>
                  </a:schemeClr>
                </a:solidFill>
              </a:rPr>
              <a:t>, u </a:t>
            </a:r>
            <a:r>
              <a:rPr lang="en-US" sz="2000" dirty="0" err="1" smtClean="0">
                <a:solidFill>
                  <a:schemeClr val="bg1">
                    <a:lumMod val="65000"/>
                    <a:lumOff val="35000"/>
                  </a:schemeClr>
                </a:solidFill>
              </a:rPr>
              <a:t>blizini</a:t>
            </a:r>
            <a:r>
              <a:rPr lang="en-US" sz="2000" dirty="0" smtClean="0">
                <a:solidFill>
                  <a:schemeClr val="bg1">
                    <a:lumMod val="65000"/>
                    <a:lumOff val="35000"/>
                  </a:schemeClr>
                </a:solidFill>
              </a:rPr>
              <a:t> </a:t>
            </a:r>
            <a:r>
              <a:rPr lang="en-US" sz="2000" dirty="0" err="1" smtClean="0">
                <a:solidFill>
                  <a:schemeClr val="bg1">
                    <a:lumMod val="65000"/>
                    <a:lumOff val="35000"/>
                  </a:schemeClr>
                </a:solidFill>
                <a:hlinkClick r:id="rId5" tooltip="Beaverton (stranica ne postoji)"/>
              </a:rPr>
              <a:t>Beavertona</a:t>
            </a:r>
            <a:r>
              <a:rPr lang="bs-Latn-BA" sz="2000" dirty="0" smtClean="0">
                <a:solidFill>
                  <a:schemeClr val="bg1">
                    <a:lumMod val="65000"/>
                    <a:lumOff val="35000"/>
                  </a:schemeClr>
                </a:solidFill>
              </a:rPr>
              <a:t>, t</a:t>
            </a:r>
            <a:r>
              <a:rPr lang="en-US" sz="2000" dirty="0" smtClean="0">
                <a:solidFill>
                  <a:schemeClr val="bg1">
                    <a:lumMod val="65000"/>
                    <a:lumOff val="35000"/>
                  </a:schemeClr>
                </a:solidFill>
              </a:rPr>
              <a:t>e je </a:t>
            </a:r>
            <a:r>
              <a:rPr lang="en-US" sz="2000" dirty="0" err="1" smtClean="0">
                <a:solidFill>
                  <a:schemeClr val="bg1">
                    <a:lumMod val="65000"/>
                    <a:lumOff val="35000"/>
                  </a:schemeClr>
                </a:solidFill>
              </a:rPr>
              <a:t>vodeći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svjetski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dobavljač</a:t>
            </a:r>
            <a:r>
              <a:rPr lang="en-US" sz="2000" dirty="0" smtClean="0">
                <a:solidFill>
                  <a:schemeClr val="bg1">
                    <a:lumMod val="65000"/>
                    <a:lumOff val="35000"/>
                  </a:schemeClr>
                </a:solidFill>
              </a:rPr>
              <a:t> </a:t>
            </a:r>
            <a:r>
              <a:rPr lang="bs-Latn-BA" sz="2000" dirty="0" smtClean="0">
                <a:solidFill>
                  <a:schemeClr val="bg1">
                    <a:lumMod val="65000"/>
                    <a:lumOff val="35000"/>
                  </a:schemeClr>
                </a:solidFill>
              </a:rPr>
              <a:t>s</a:t>
            </a:r>
            <a:r>
              <a:rPr lang="en-US" sz="2000" dirty="0" err="1" smtClean="0">
                <a:solidFill>
                  <a:schemeClr val="bg1">
                    <a:lumMod val="65000"/>
                    <a:lumOff val="35000"/>
                  </a:schemeClr>
                </a:solidFill>
              </a:rPr>
              <a:t>portske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obuće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odjeće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opreme</a:t>
            </a:r>
            <a:r>
              <a:rPr lang="bs-Latn-BA" sz="2000" dirty="0" smtClean="0">
                <a:solidFill>
                  <a:schemeClr val="bg1">
                    <a:lumMod val="65000"/>
                    <a:lumOff val="35000"/>
                  </a:schemeClr>
                </a:solidFill>
              </a:rPr>
              <a:t>.</a:t>
            </a:r>
          </a:p>
          <a:p>
            <a:pPr algn="just"/>
            <a:endParaRPr lang="bs-Latn-BA" sz="2000" dirty="0" smtClean="0">
              <a:solidFill>
                <a:schemeClr val="bg1">
                  <a:lumMod val="65000"/>
                  <a:lumOff val="35000"/>
                </a:schemeClr>
              </a:solidFill>
            </a:endParaRPr>
          </a:p>
          <a:p>
            <a:pPr algn="just"/>
            <a:r>
              <a:rPr lang="en-US" sz="2000" dirty="0" smtClean="0">
                <a:solidFill>
                  <a:schemeClr val="bg1">
                    <a:lumMod val="65000"/>
                    <a:lumOff val="35000"/>
                  </a:schemeClr>
                </a:solidFill>
              </a:rPr>
              <a:t>. </a:t>
            </a:r>
            <a:endParaRPr lang="en-US" sz="2000" dirty="0">
              <a:solidFill>
                <a:schemeClr val="bg1">
                  <a:lumMod val="65000"/>
                  <a:lumOff val="35000"/>
                </a:schemeClr>
              </a:solidFill>
            </a:endParaRPr>
          </a:p>
        </p:txBody>
      </p:sp>
      <p:pic>
        <p:nvPicPr>
          <p:cNvPr id="4" name="Slika 3" descr="picture-22.png"/>
          <p:cNvPicPr>
            <a:picLocks noChangeAspect="1"/>
          </p:cNvPicPr>
          <p:nvPr/>
        </p:nvPicPr>
        <p:blipFill>
          <a:blip r:embed="rId6" cstate="print"/>
          <a:stretch>
            <a:fillRect/>
          </a:stretch>
        </p:blipFill>
        <p:spPr>
          <a:xfrm>
            <a:off x="457200" y="3429000"/>
            <a:ext cx="4192484" cy="266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C:\Documents and Settings\DISK Company\Desktop\1ac9218d-1211-405f-849c-430740c442f4.jpg"/>
          <p:cNvPicPr>
            <a:picLocks noChangeAspect="1" noChangeArrowheads="1"/>
          </p:cNvPicPr>
          <p:nvPr/>
        </p:nvPicPr>
        <p:blipFill>
          <a:blip r:embed="rId7" cstate="print"/>
          <a:srcRect/>
          <a:stretch>
            <a:fillRect/>
          </a:stretch>
        </p:blipFill>
        <p:spPr bwMode="auto">
          <a:xfrm>
            <a:off x="4876800" y="3429000"/>
            <a:ext cx="4026084" cy="26971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8"/>
              </a:rPr>
              <a:t>www.maturski.weebly.com</a:t>
            </a:r>
            <a:endParaRPr lang="en-US" sz="14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228600"/>
            <a:ext cx="8229600" cy="6080760"/>
          </a:xfrm>
        </p:spPr>
        <p:txBody>
          <a:bodyPr/>
          <a:lstStyle/>
          <a:p>
            <a:pPr algn="just"/>
            <a:r>
              <a:rPr lang="bs-Latn-BA" sz="2000" dirty="0" smtClean="0">
                <a:solidFill>
                  <a:schemeClr val="bg1">
                    <a:lumMod val="65000"/>
                    <a:lumOff val="35000"/>
                  </a:schemeClr>
                </a:solidFill>
              </a:rPr>
              <a:t>- </a:t>
            </a:r>
            <a:r>
              <a:rPr lang="en-US" sz="2000" b="1" dirty="0" smtClean="0">
                <a:solidFill>
                  <a:schemeClr val="bg1">
                    <a:lumMod val="65000"/>
                    <a:lumOff val="35000"/>
                  </a:schemeClr>
                </a:solidFill>
              </a:rPr>
              <a:t>Adidas AG</a:t>
            </a:r>
            <a:r>
              <a:rPr lang="en-US" sz="2000" dirty="0" smtClean="0">
                <a:solidFill>
                  <a:schemeClr val="bg1">
                    <a:lumMod val="65000"/>
                    <a:lumOff val="35000"/>
                  </a:schemeClr>
                </a:solidFill>
              </a:rPr>
              <a:t> je </a:t>
            </a:r>
            <a:r>
              <a:rPr lang="en-US" sz="2000" dirty="0" err="1" smtClean="0">
                <a:solidFill>
                  <a:schemeClr val="bg1">
                    <a:lumMod val="65000"/>
                    <a:lumOff val="35000"/>
                  </a:schemeClr>
                </a:solidFill>
                <a:hlinkClick r:id="rId3" tooltip="Njemačka"/>
              </a:rPr>
              <a:t>njemačka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tvornica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za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proizvodnju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sportske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opreme</a:t>
            </a:r>
            <a:r>
              <a:rPr lang="en-US" sz="2000" dirty="0" smtClean="0">
                <a:solidFill>
                  <a:schemeClr val="bg1">
                    <a:lumMod val="65000"/>
                    <a:lumOff val="35000"/>
                  </a:schemeClr>
                </a:solidFill>
              </a:rPr>
              <a:t>. Adidas je </a:t>
            </a:r>
            <a:r>
              <a:rPr lang="en-US" sz="2000" dirty="0" err="1" smtClean="0">
                <a:solidFill>
                  <a:schemeClr val="bg1">
                    <a:lumMod val="65000"/>
                    <a:lumOff val="35000"/>
                  </a:schemeClr>
                </a:solidFill>
              </a:rPr>
              <a:t>članica</a:t>
            </a:r>
            <a:r>
              <a:rPr lang="en-US" sz="2000" dirty="0" smtClean="0">
                <a:solidFill>
                  <a:schemeClr val="bg1">
                    <a:lumMod val="65000"/>
                    <a:lumOff val="35000"/>
                  </a:schemeClr>
                </a:solidFill>
              </a:rPr>
              <a:t> Adidas </a:t>
            </a:r>
            <a:r>
              <a:rPr lang="en-US" sz="2000" dirty="0" err="1" smtClean="0">
                <a:solidFill>
                  <a:schemeClr val="bg1">
                    <a:lumMod val="65000"/>
                    <a:lumOff val="35000"/>
                  </a:schemeClr>
                </a:solidFill>
              </a:rPr>
              <a:t>grupe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koja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koju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čini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više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tvornica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sportske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opreme</a:t>
            </a:r>
            <a:r>
              <a:rPr lang="en-US" sz="2000" dirty="0" smtClean="0">
                <a:solidFill>
                  <a:schemeClr val="bg1">
                    <a:lumMod val="65000"/>
                    <a:lumOff val="35000"/>
                  </a:schemeClr>
                </a:solidFill>
              </a:rPr>
              <a:t>, a to </a:t>
            </a:r>
            <a:r>
              <a:rPr lang="en-US" sz="2000" dirty="0" err="1" smtClean="0">
                <a:solidFill>
                  <a:schemeClr val="bg1">
                    <a:lumMod val="65000"/>
                    <a:lumOff val="35000"/>
                  </a:schemeClr>
                </a:solidFill>
              </a:rPr>
              <a:t>su</a:t>
            </a:r>
            <a:r>
              <a:rPr lang="en-US" sz="2000" dirty="0" smtClean="0">
                <a:solidFill>
                  <a:schemeClr val="bg1">
                    <a:lumMod val="65000"/>
                    <a:lumOff val="35000"/>
                  </a:schemeClr>
                </a:solidFill>
              </a:rPr>
              <a:t> </a:t>
            </a:r>
            <a:r>
              <a:rPr lang="en-US" sz="2000" dirty="0" smtClean="0">
                <a:solidFill>
                  <a:schemeClr val="bg1">
                    <a:lumMod val="65000"/>
                    <a:lumOff val="35000"/>
                  </a:schemeClr>
                </a:solidFill>
                <a:hlinkClick r:id="rId4" tooltip="Reebok (stranica ne postoji)"/>
              </a:rPr>
              <a:t>Reebok</a:t>
            </a:r>
            <a:r>
              <a:rPr lang="en-US" sz="2000" dirty="0" smtClean="0">
                <a:solidFill>
                  <a:schemeClr val="bg1">
                    <a:lumMod val="65000"/>
                    <a:lumOff val="35000"/>
                  </a:schemeClr>
                </a:solidFill>
              </a:rPr>
              <a:t>, </a:t>
            </a:r>
            <a:r>
              <a:rPr lang="en-US" sz="2000" dirty="0" err="1" smtClean="0">
                <a:solidFill>
                  <a:schemeClr val="bg1">
                    <a:lumMod val="65000"/>
                    <a:lumOff val="35000"/>
                  </a:schemeClr>
                </a:solidFill>
                <a:hlinkClick r:id="rId5" tooltip="TaylorMade-adidas (stranica ne postoji)"/>
              </a:rPr>
              <a:t>TaylorMade-adidas</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a:t>
            </a:r>
            <a:r>
              <a:rPr lang="en-US" sz="2000" dirty="0" smtClean="0">
                <a:solidFill>
                  <a:schemeClr val="bg1">
                    <a:lumMod val="65000"/>
                    <a:lumOff val="35000"/>
                  </a:schemeClr>
                </a:solidFill>
                <a:hlinkClick r:id="rId6" tooltip="Rockport (stranica ne postoji)"/>
              </a:rPr>
              <a:t>Rockport</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Osim</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sportske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obuće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još</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proizvode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razne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proizvode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kao</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ruksake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majice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drugu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sportsku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opremu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Trenutno</a:t>
            </a:r>
            <a:r>
              <a:rPr lang="en-US" sz="2000" dirty="0" smtClean="0">
                <a:solidFill>
                  <a:schemeClr val="bg1">
                    <a:lumMod val="65000"/>
                    <a:lumOff val="35000"/>
                  </a:schemeClr>
                </a:solidFill>
              </a:rPr>
              <a:t> je </a:t>
            </a:r>
            <a:r>
              <a:rPr lang="en-US" sz="2000" dirty="0" err="1" smtClean="0">
                <a:solidFill>
                  <a:schemeClr val="bg1">
                    <a:lumMod val="65000"/>
                    <a:lumOff val="35000"/>
                  </a:schemeClr>
                </a:solidFill>
              </a:rPr>
              <a:t>najjača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tvornica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sportske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opreme</a:t>
            </a:r>
            <a:r>
              <a:rPr lang="en-US" sz="2000" dirty="0" smtClean="0">
                <a:solidFill>
                  <a:schemeClr val="bg1">
                    <a:lumMod val="65000"/>
                    <a:lumOff val="35000"/>
                  </a:schemeClr>
                </a:solidFill>
              </a:rPr>
              <a:t> u </a:t>
            </a:r>
            <a:r>
              <a:rPr lang="en-US" sz="2000" dirty="0" err="1" smtClean="0">
                <a:solidFill>
                  <a:schemeClr val="bg1">
                    <a:lumMod val="65000"/>
                    <a:lumOff val="35000"/>
                  </a:schemeClr>
                </a:solidFill>
                <a:hlinkClick r:id="rId7" tooltip="Europa"/>
              </a:rPr>
              <a:t>Europi</a:t>
            </a:r>
            <a:r>
              <a:rPr lang="en-US" sz="2000" dirty="0" smtClean="0">
                <a:solidFill>
                  <a:schemeClr val="bg1">
                    <a:lumMod val="65000"/>
                    <a:lumOff val="35000"/>
                  </a:schemeClr>
                </a:solidFill>
              </a:rPr>
              <a:t>, a </a:t>
            </a:r>
            <a:r>
              <a:rPr lang="en-US" sz="2000" dirty="0" err="1" smtClean="0">
                <a:solidFill>
                  <a:schemeClr val="bg1">
                    <a:lumMod val="65000"/>
                    <a:lumOff val="35000"/>
                  </a:schemeClr>
                </a:solidFill>
              </a:rPr>
              <a:t>druga</a:t>
            </a:r>
            <a:r>
              <a:rPr lang="en-US" sz="2000" dirty="0" smtClean="0">
                <a:solidFill>
                  <a:schemeClr val="bg1">
                    <a:lumMod val="65000"/>
                    <a:lumOff val="35000"/>
                  </a:schemeClr>
                </a:solidFill>
              </a:rPr>
              <a:t> u </a:t>
            </a:r>
            <a:r>
              <a:rPr lang="en-US" sz="2000" dirty="0" err="1" smtClean="0">
                <a:solidFill>
                  <a:schemeClr val="bg1">
                    <a:lumMod val="65000"/>
                    <a:lumOff val="35000"/>
                  </a:schemeClr>
                </a:solidFill>
                <a:hlinkClick r:id="rId8" tooltip="Svijet"/>
              </a:rPr>
              <a:t>Svijetu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prva</a:t>
            </a:r>
            <a:r>
              <a:rPr lang="en-US" sz="2000" dirty="0" smtClean="0">
                <a:solidFill>
                  <a:schemeClr val="bg1">
                    <a:lumMod val="65000"/>
                    <a:lumOff val="35000"/>
                  </a:schemeClr>
                </a:solidFill>
              </a:rPr>
              <a:t> je </a:t>
            </a:r>
            <a:r>
              <a:rPr lang="en-US" sz="2000" dirty="0" smtClean="0">
                <a:solidFill>
                  <a:schemeClr val="bg1">
                    <a:lumMod val="65000"/>
                    <a:lumOff val="35000"/>
                  </a:schemeClr>
                </a:solidFill>
                <a:hlinkClick r:id="rId9" tooltip="Nike,&#10; Inc."/>
              </a:rPr>
              <a:t>Nike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iz</a:t>
            </a:r>
            <a:r>
              <a:rPr lang="en-US" sz="2000" dirty="0" smtClean="0">
                <a:solidFill>
                  <a:schemeClr val="bg1">
                    <a:lumMod val="65000"/>
                    <a:lumOff val="35000"/>
                  </a:schemeClr>
                </a:solidFill>
              </a:rPr>
              <a:t> </a:t>
            </a:r>
            <a:r>
              <a:rPr lang="en-US" sz="2000" dirty="0" smtClean="0">
                <a:solidFill>
                  <a:schemeClr val="bg1">
                    <a:lumMod val="65000"/>
                    <a:lumOff val="35000"/>
                  </a:schemeClr>
                </a:solidFill>
                <a:hlinkClick r:id="rId10" tooltip="SAD"/>
              </a:rPr>
              <a:t>SAD</a:t>
            </a:r>
            <a:r>
              <a:rPr lang="en-US" sz="2000" dirty="0" smtClean="0">
                <a:solidFill>
                  <a:schemeClr val="bg1">
                    <a:lumMod val="65000"/>
                    <a:lumOff val="35000"/>
                  </a:schemeClr>
                </a:solidFill>
              </a:rPr>
              <a:t>-a). </a:t>
            </a:r>
            <a:r>
              <a:rPr lang="en-US" sz="2000" dirty="0" err="1" smtClean="0">
                <a:solidFill>
                  <a:schemeClr val="bg1">
                    <a:lumMod val="65000"/>
                    <a:lumOff val="35000"/>
                  </a:schemeClr>
                </a:solidFill>
              </a:rPr>
              <a:t>Zaštitni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znak</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ove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robne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marke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su</a:t>
            </a:r>
            <a:r>
              <a:rPr lang="en-US" sz="2000" dirty="0" smtClean="0">
                <a:solidFill>
                  <a:schemeClr val="bg1">
                    <a:lumMod val="65000"/>
                    <a:lumOff val="35000"/>
                  </a:schemeClr>
                </a:solidFill>
              </a:rPr>
              <a:t> tri </a:t>
            </a:r>
            <a:r>
              <a:rPr lang="en-US" sz="2000" dirty="0" err="1" smtClean="0">
                <a:solidFill>
                  <a:schemeClr val="bg1">
                    <a:lumMod val="65000"/>
                    <a:lumOff val="35000"/>
                  </a:schemeClr>
                </a:solidFill>
              </a:rPr>
              <a:t>paralelne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crte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koje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trenutno</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Adidasov</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službeni</a:t>
            </a:r>
            <a:r>
              <a:rPr lang="en-US" sz="2000" dirty="0" smtClean="0">
                <a:solidFill>
                  <a:schemeClr val="bg1">
                    <a:lumMod val="65000"/>
                    <a:lumOff val="35000"/>
                  </a:schemeClr>
                </a:solidFill>
              </a:rPr>
              <a:t> logo. </a:t>
            </a:r>
          </a:p>
          <a:p>
            <a:endParaRPr lang="bs-Latn-BA" dirty="0"/>
          </a:p>
        </p:txBody>
      </p:sp>
      <p:pic>
        <p:nvPicPr>
          <p:cNvPr id="2050" name="Picture 2" descr="C:\Documents and Settings\DISK Company\Desktop\adidas.jpg"/>
          <p:cNvPicPr>
            <a:picLocks noChangeAspect="1" noChangeArrowheads="1"/>
          </p:cNvPicPr>
          <p:nvPr/>
        </p:nvPicPr>
        <p:blipFill>
          <a:blip r:embed="rId11" cstate="print"/>
          <a:srcRect/>
          <a:stretch>
            <a:fillRect/>
          </a:stretch>
        </p:blipFill>
        <p:spPr bwMode="auto">
          <a:xfrm>
            <a:off x="457200" y="3429000"/>
            <a:ext cx="3962400" cy="2675996"/>
          </a:xfrm>
          <a:prstGeom prst="rect">
            <a:avLst/>
          </a:prstGeom>
          <a:ln>
            <a:noFill/>
          </a:ln>
          <a:effectLst>
            <a:outerShdw blurRad="292100" dist="139700" dir="2700000" algn="tl" rotWithShape="0">
              <a:srgbClr val="333333">
                <a:alpha val="65000"/>
              </a:srgbClr>
            </a:outerShdw>
          </a:effectLst>
        </p:spPr>
      </p:pic>
      <p:pic>
        <p:nvPicPr>
          <p:cNvPr id="2051" name="Picture 3" descr="C:\Documents and Settings\DISK Company\Desktop\Adicolor Adidas New York.jpg"/>
          <p:cNvPicPr>
            <a:picLocks noChangeAspect="1" noChangeArrowheads="1"/>
          </p:cNvPicPr>
          <p:nvPr/>
        </p:nvPicPr>
        <p:blipFill>
          <a:blip r:embed="rId12" cstate="print"/>
          <a:srcRect/>
          <a:stretch>
            <a:fillRect/>
          </a:stretch>
        </p:blipFill>
        <p:spPr bwMode="auto">
          <a:xfrm>
            <a:off x="4876800" y="3124200"/>
            <a:ext cx="4000500" cy="2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13"/>
              </a:rPr>
              <a:t>www.maturski.weebly.com</a:t>
            </a:r>
            <a:endParaRPr lang="en-US" sz="14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81000"/>
            <a:ext cx="8229600" cy="5928360"/>
          </a:xfrm>
        </p:spPr>
        <p:txBody>
          <a:bodyPr>
            <a:normAutofit/>
          </a:bodyPr>
          <a:lstStyle/>
          <a:p>
            <a:pPr algn="just">
              <a:buNone/>
            </a:pPr>
            <a:r>
              <a:rPr lang="bs-Latn-BA" sz="2000" b="1" dirty="0" smtClean="0">
                <a:solidFill>
                  <a:schemeClr val="bg1">
                    <a:lumMod val="50000"/>
                    <a:lumOff val="50000"/>
                  </a:schemeClr>
                </a:solidFill>
              </a:rPr>
              <a:t>Reebok Internation Limited </a:t>
            </a:r>
            <a:r>
              <a:rPr lang="bs-Latn-BA" sz="2000" dirty="0" smtClean="0">
                <a:solidFill>
                  <a:schemeClr val="bg1">
                    <a:lumMod val="50000"/>
                    <a:lumOff val="50000"/>
                  </a:schemeClr>
                </a:solidFill>
              </a:rPr>
              <a:t>je kompanija SAD-u kao J.W. Foster i sinovi. Kompanija se nakon tradicijske proizvodnje, uvidjevši potencijal u industriji obuće, brzo transformisala u kompaniju koja se bavi industrijom aerobika, ženske sportske odjeće i ležerne odjeće. Nakon 1985. g. Kompanija Reebok se naglo širi na sve kontinente, te 2001.g. bilježi prodaju od 3 milijarde dollara, i po tome je Reebok treća kompanija na tržištu sportske odjeće i obuće.</a:t>
            </a:r>
          </a:p>
          <a:p>
            <a:pPr algn="just">
              <a:buNone/>
            </a:pPr>
            <a:endParaRPr lang="bs-Latn-BA" sz="2000" dirty="0">
              <a:solidFill>
                <a:schemeClr val="bg1">
                  <a:lumMod val="50000"/>
                  <a:lumOff val="50000"/>
                </a:schemeClr>
              </a:solidFill>
            </a:endParaRPr>
          </a:p>
        </p:txBody>
      </p:sp>
      <p:pic>
        <p:nvPicPr>
          <p:cNvPr id="3074" name="Picture 2" descr="C:\Documents and Settings\DISK Company\Desktop\reebok-logo.gif"/>
          <p:cNvPicPr>
            <a:picLocks noChangeAspect="1" noChangeArrowheads="1"/>
          </p:cNvPicPr>
          <p:nvPr/>
        </p:nvPicPr>
        <p:blipFill>
          <a:blip r:embed="rId2" cstate="print"/>
          <a:srcRect/>
          <a:stretch>
            <a:fillRect/>
          </a:stretch>
        </p:blipFill>
        <p:spPr bwMode="auto">
          <a:xfrm>
            <a:off x="533400" y="3657600"/>
            <a:ext cx="3333751" cy="1600200"/>
          </a:xfrm>
          <a:prstGeom prst="rect">
            <a:avLst/>
          </a:prstGeom>
          <a:ln>
            <a:noFill/>
          </a:ln>
          <a:effectLst>
            <a:outerShdw blurRad="292100" dist="139700" dir="2700000" algn="tl" rotWithShape="0">
              <a:srgbClr val="333333">
                <a:alpha val="65000"/>
              </a:srgbClr>
            </a:outerShdw>
          </a:effectLst>
        </p:spPr>
      </p:pic>
      <p:pic>
        <p:nvPicPr>
          <p:cNvPr id="3075" name="Picture 3" descr="C:\Documents and Settings\DISK Company\Desktop\reebok-reverse-jam-splatter-pack-1.jpg"/>
          <p:cNvPicPr>
            <a:picLocks noChangeAspect="1" noChangeArrowheads="1"/>
          </p:cNvPicPr>
          <p:nvPr/>
        </p:nvPicPr>
        <p:blipFill>
          <a:blip r:embed="rId3" cstate="print"/>
          <a:srcRect/>
          <a:stretch>
            <a:fillRect/>
          </a:stretch>
        </p:blipFill>
        <p:spPr bwMode="auto">
          <a:xfrm>
            <a:off x="3972688" y="3505200"/>
            <a:ext cx="4659248" cy="277336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4"/>
              </a:rPr>
              <a:t>www.maturski.weebly.com</a:t>
            </a:r>
            <a:endParaRPr lang="en-US" sz="14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81000"/>
            <a:ext cx="8229600" cy="5928360"/>
          </a:xfrm>
        </p:spPr>
        <p:txBody>
          <a:bodyPr>
            <a:normAutofit/>
          </a:bodyPr>
          <a:lstStyle/>
          <a:p>
            <a:r>
              <a:rPr lang="bs-Latn-BA" sz="2000" b="1" dirty="0" smtClean="0">
                <a:solidFill>
                  <a:schemeClr val="bg1">
                    <a:lumMod val="50000"/>
                    <a:lumOff val="50000"/>
                  </a:schemeClr>
                </a:solidFill>
              </a:rPr>
              <a:t>Fila Holdina Spa </a:t>
            </a:r>
            <a:r>
              <a:rPr lang="bs-Latn-BA" sz="2000" dirty="0" smtClean="0">
                <a:solidFill>
                  <a:schemeClr val="bg1">
                    <a:lumMod val="50000"/>
                    <a:lumOff val="50000"/>
                  </a:schemeClr>
                </a:solidFill>
              </a:rPr>
              <a:t>je kompanija osnovana u Italiji, kao kompanija koja se bavila preradom tekstila. Tek 1973.g.  Fila se okrenula proizvodnji sportske opreme s tim što je ušla u svijet tenisa, i establirala svoju robnu marku. 1993.g. Fila mijenja ima u Fila Holding Spa.  Fila je u periodu 2002.g.  objavila prodaju od 860 milijuna dollara. Takodjer je zanimljivo da je Fila dosta uspiješno vodila sponzorstva tako što je oblačila Ferarijevu ekipu u F1.</a:t>
            </a:r>
          </a:p>
          <a:p>
            <a:endParaRPr lang="bs-Latn-BA" sz="2000" dirty="0" smtClean="0">
              <a:solidFill>
                <a:schemeClr val="bg1">
                  <a:lumMod val="50000"/>
                  <a:lumOff val="50000"/>
                </a:schemeClr>
              </a:solidFill>
            </a:endParaRPr>
          </a:p>
          <a:p>
            <a:endParaRPr lang="bs-Latn-BA" sz="2000" dirty="0">
              <a:solidFill>
                <a:schemeClr val="bg1">
                  <a:lumMod val="50000"/>
                  <a:lumOff val="50000"/>
                </a:schemeClr>
              </a:solidFill>
            </a:endParaRPr>
          </a:p>
        </p:txBody>
      </p:sp>
      <p:pic>
        <p:nvPicPr>
          <p:cNvPr id="4098" name="Picture 2" descr="C:\Documents and Settings\DISK Company\Desktop\fila-96-grant-hill-3.jpg"/>
          <p:cNvPicPr>
            <a:picLocks noChangeAspect="1" noChangeArrowheads="1"/>
          </p:cNvPicPr>
          <p:nvPr/>
        </p:nvPicPr>
        <p:blipFill>
          <a:blip r:embed="rId2" cstate="print"/>
          <a:srcRect/>
          <a:stretch>
            <a:fillRect/>
          </a:stretch>
        </p:blipFill>
        <p:spPr bwMode="auto">
          <a:xfrm>
            <a:off x="5410200" y="3048000"/>
            <a:ext cx="3048000" cy="2838450"/>
          </a:xfrm>
          <a:prstGeom prst="rect">
            <a:avLst/>
          </a:prstGeom>
          <a:ln>
            <a:noFill/>
          </a:ln>
          <a:effectLst>
            <a:outerShdw blurRad="292100" dist="139700" dir="2700000" algn="tl" rotWithShape="0">
              <a:srgbClr val="333333">
                <a:alpha val="65000"/>
              </a:srgbClr>
            </a:outerShdw>
          </a:effectLst>
        </p:spPr>
      </p:pic>
      <p:pic>
        <p:nvPicPr>
          <p:cNvPr id="4099" name="Picture 3" descr="C:\Documents and Settings\DISK Company\Desktop\fila-logo_bw.jpg"/>
          <p:cNvPicPr>
            <a:picLocks noChangeAspect="1" noChangeArrowheads="1"/>
          </p:cNvPicPr>
          <p:nvPr/>
        </p:nvPicPr>
        <p:blipFill>
          <a:blip r:embed="rId3" cstate="print"/>
          <a:srcRect/>
          <a:stretch>
            <a:fillRect/>
          </a:stretch>
        </p:blipFill>
        <p:spPr bwMode="auto">
          <a:xfrm>
            <a:off x="457200" y="3657600"/>
            <a:ext cx="4008438" cy="13652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04800"/>
            <a:ext cx="8229600" cy="6004560"/>
          </a:xfrm>
        </p:spPr>
        <p:txBody>
          <a:bodyPr>
            <a:normAutofit/>
          </a:bodyPr>
          <a:lstStyle/>
          <a:p>
            <a:pPr>
              <a:buNone/>
            </a:pPr>
            <a:r>
              <a:rPr lang="bs-Latn-BA" sz="2000" dirty="0" smtClean="0">
                <a:solidFill>
                  <a:schemeClr val="bg1">
                    <a:lumMod val="50000"/>
                    <a:lumOff val="50000"/>
                  </a:schemeClr>
                </a:solidFill>
              </a:rPr>
              <a:t>Prada Spa/Prada Sport je osnovao Mario Prada u Milanu, Italija. Nakon 1978.g. Nakon što unuka preuzima kompaniju, Prada postaje svjetski renomirana robna marka, koja je svoje mjesto tražila na tržištu luksuzne robe. Marku Prada su nosila mnoge poznate ličnosti od modela, glumaca, i dr. Uglednih ljudi što je također rangiralo Pradu kao luksuznu robu. Prada je 2002. g objavila neto prodaju od 1,2 milijarde dollara.</a:t>
            </a:r>
          </a:p>
          <a:p>
            <a:pPr>
              <a:buNone/>
            </a:pPr>
            <a:endParaRPr lang="bs-Latn-BA" sz="2000" dirty="0">
              <a:solidFill>
                <a:schemeClr val="bg1">
                  <a:lumMod val="50000"/>
                  <a:lumOff val="50000"/>
                </a:schemeClr>
              </a:solidFill>
            </a:endParaRPr>
          </a:p>
        </p:txBody>
      </p:sp>
      <p:pic>
        <p:nvPicPr>
          <p:cNvPr id="1026" name="Picture 2" descr="C:\Documents and Settings\DISK Company\Desktop\120PRADA_logo(1).jpg"/>
          <p:cNvPicPr>
            <a:picLocks noChangeAspect="1" noChangeArrowheads="1"/>
          </p:cNvPicPr>
          <p:nvPr/>
        </p:nvPicPr>
        <p:blipFill>
          <a:blip r:embed="rId2" cstate="print"/>
          <a:srcRect/>
          <a:stretch>
            <a:fillRect/>
          </a:stretch>
        </p:blipFill>
        <p:spPr bwMode="auto">
          <a:xfrm>
            <a:off x="762000" y="3505200"/>
            <a:ext cx="2857500"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C:\Documents and Settings\DISK Company\Desktop\kids-prada-shoes-1.jpg"/>
          <p:cNvPicPr>
            <a:picLocks noChangeAspect="1" noChangeArrowheads="1"/>
          </p:cNvPicPr>
          <p:nvPr/>
        </p:nvPicPr>
        <p:blipFill>
          <a:blip r:embed="rId3" cstate="print"/>
          <a:srcRect/>
          <a:stretch>
            <a:fillRect/>
          </a:stretch>
        </p:blipFill>
        <p:spPr bwMode="auto">
          <a:xfrm>
            <a:off x="4038600" y="3048000"/>
            <a:ext cx="4165600" cy="3124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6172200" y="6245423"/>
            <a:ext cx="2438400" cy="307777"/>
          </a:xfrm>
          <a:prstGeom prst="rect">
            <a:avLst/>
          </a:prstGeom>
          <a:noFill/>
        </p:spPr>
        <p:txBody>
          <a:bodyPr wrap="square" rtlCol="0">
            <a:spAutoFit/>
          </a:bodyPr>
          <a:lstStyle/>
          <a:p>
            <a:r>
              <a:rPr lang="en-US" sz="1400" dirty="0" smtClean="0">
                <a:solidFill>
                  <a:srgbClr val="FF0000"/>
                </a:solidFill>
                <a:hlinkClick r:id="rId4"/>
              </a:rPr>
              <a:t>www.maturski.weebly.com</a:t>
            </a:r>
            <a:endParaRPr lang="en-US" sz="1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bs-Latn-BA" dirty="0" smtClean="0">
                <a:solidFill>
                  <a:srgbClr val="FF0000"/>
                </a:solidFill>
              </a:rPr>
              <a:t>Pumin lanac vrijednosti</a:t>
            </a:r>
            <a:endParaRPr lang="bs-Latn-BA" dirty="0">
              <a:solidFill>
                <a:srgbClr val="FF0000"/>
              </a:solidFill>
            </a:endParaRPr>
          </a:p>
        </p:txBody>
      </p:sp>
      <p:sp>
        <p:nvSpPr>
          <p:cNvPr id="3" name="Rezervirano mjesto sadržaja 2"/>
          <p:cNvSpPr>
            <a:spLocks noGrp="1"/>
          </p:cNvSpPr>
          <p:nvPr>
            <p:ph idx="1"/>
          </p:nvPr>
        </p:nvSpPr>
        <p:spPr/>
        <p:txBody>
          <a:bodyPr>
            <a:normAutofit/>
          </a:bodyPr>
          <a:lstStyle/>
          <a:p>
            <a:pPr algn="just"/>
            <a:r>
              <a:rPr lang="bs-Latn-BA" sz="2000" dirty="0" smtClean="0">
                <a:solidFill>
                  <a:schemeClr val="bg1">
                    <a:lumMod val="50000"/>
                    <a:lumOff val="50000"/>
                  </a:schemeClr>
                </a:solidFill>
              </a:rPr>
              <a:t>Glavne komponente Pumina vrijednosnog lanca bili su I&amp;R; opskrba, nabava i logistika; menadžment </a:t>
            </a:r>
            <a:r>
              <a:rPr lang="it-IT" sz="2000" dirty="0" err="1" smtClean="0">
                <a:solidFill>
                  <a:schemeClr val="bg1">
                    <a:lumMod val="50000"/>
                    <a:lumOff val="50000"/>
                  </a:schemeClr>
                </a:solidFill>
              </a:rPr>
              <a:t>robne-</a:t>
            </a:r>
            <a:r>
              <a:rPr lang="it-IT" sz="2000" dirty="0" smtClean="0">
                <a:solidFill>
                  <a:schemeClr val="bg1">
                    <a:lumMod val="50000"/>
                    <a:lumOff val="50000"/>
                  </a:schemeClr>
                </a:solidFill>
              </a:rPr>
              <a:t> </a:t>
            </a:r>
            <a:r>
              <a:rPr lang="it-IT" sz="2000" dirty="0" err="1" smtClean="0">
                <a:solidFill>
                  <a:schemeClr val="bg1">
                    <a:lumMod val="50000"/>
                    <a:lumOff val="50000"/>
                  </a:schemeClr>
                </a:solidFill>
              </a:rPr>
              <a:t>marke</a:t>
            </a:r>
            <a:r>
              <a:rPr lang="it-IT" sz="2000" dirty="0" smtClean="0">
                <a:solidFill>
                  <a:schemeClr val="bg1">
                    <a:lumMod val="50000"/>
                    <a:lumOff val="50000"/>
                  </a:schemeClr>
                </a:solidFill>
              </a:rPr>
              <a:t>; </a:t>
            </a:r>
            <a:r>
              <a:rPr lang="it-IT" sz="2000" dirty="0" err="1" smtClean="0">
                <a:solidFill>
                  <a:schemeClr val="bg1">
                    <a:lumMod val="50000"/>
                    <a:lumOff val="50000"/>
                  </a:schemeClr>
                </a:solidFill>
              </a:rPr>
              <a:t>distribucija</a:t>
            </a:r>
            <a:r>
              <a:rPr lang="it-IT" sz="2000" dirty="0" smtClean="0">
                <a:solidFill>
                  <a:schemeClr val="bg1">
                    <a:lumMod val="50000"/>
                    <a:lumOff val="50000"/>
                  </a:schemeClr>
                </a:solidFill>
              </a:rPr>
              <a:t> i a</a:t>
            </a:r>
            <a:r>
              <a:rPr lang="bs-Latn-BA" sz="2000" dirty="0" smtClean="0">
                <a:solidFill>
                  <a:schemeClr val="bg1">
                    <a:lumMod val="50000"/>
                    <a:lumOff val="50000"/>
                  </a:schemeClr>
                </a:solidFill>
              </a:rPr>
              <a:t>k</a:t>
            </a:r>
            <a:r>
              <a:rPr lang="it-IT" sz="2000" dirty="0" err="1" smtClean="0">
                <a:solidFill>
                  <a:schemeClr val="bg1">
                    <a:lumMod val="50000"/>
                    <a:lumOff val="50000"/>
                  </a:schemeClr>
                </a:solidFill>
              </a:rPr>
              <a:t>tivnosti</a:t>
            </a:r>
            <a:r>
              <a:rPr lang="bs-Latn-BA" sz="2000" dirty="0" smtClean="0">
                <a:solidFill>
                  <a:schemeClr val="bg1">
                    <a:lumMod val="50000"/>
                    <a:lumOff val="50000"/>
                  </a:schemeClr>
                </a:solidFill>
              </a:rPr>
              <a:t> trgovanja na malo; suradjivanje sa strateškim partnerima i saveznicima.</a:t>
            </a:r>
          </a:p>
        </p:txBody>
      </p:sp>
      <p:pic>
        <p:nvPicPr>
          <p:cNvPr id="2050" name="Picture 2" descr="C:\Documents and Settings\DISK Company\Desktop\puma-bode-2008.jpg"/>
          <p:cNvPicPr>
            <a:picLocks noChangeAspect="1" noChangeArrowheads="1"/>
          </p:cNvPicPr>
          <p:nvPr/>
        </p:nvPicPr>
        <p:blipFill>
          <a:blip r:embed="rId2" cstate="print"/>
          <a:srcRect/>
          <a:stretch>
            <a:fillRect/>
          </a:stretch>
        </p:blipFill>
        <p:spPr bwMode="auto">
          <a:xfrm>
            <a:off x="2133600" y="2971800"/>
            <a:ext cx="4876800" cy="3704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ISK Company\Desktop\Creative_logo.jpg"/>
          <p:cNvPicPr>
            <a:picLocks noChangeAspect="1" noChangeArrowheads="1"/>
          </p:cNvPicPr>
          <p:nvPr/>
        </p:nvPicPr>
        <p:blipFill>
          <a:blip r:embed="rId2" cstate="print"/>
          <a:srcRect/>
          <a:stretch>
            <a:fillRect/>
          </a:stretch>
        </p:blipFill>
        <p:spPr bwMode="auto">
          <a:xfrm>
            <a:off x="1295400" y="3200400"/>
            <a:ext cx="6895294"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zervirano mjesto sadržaja 2"/>
          <p:cNvSpPr>
            <a:spLocks noGrp="1"/>
          </p:cNvSpPr>
          <p:nvPr>
            <p:ph idx="1"/>
          </p:nvPr>
        </p:nvSpPr>
        <p:spPr>
          <a:xfrm>
            <a:off x="457200" y="304800"/>
            <a:ext cx="8229600" cy="6004560"/>
          </a:xfrm>
        </p:spPr>
        <p:txBody>
          <a:bodyPr>
            <a:normAutofit/>
          </a:bodyPr>
          <a:lstStyle/>
          <a:p>
            <a:pPr>
              <a:buNone/>
            </a:pPr>
            <a:r>
              <a:rPr lang="bs-Latn-BA" sz="2000" dirty="0" smtClean="0">
                <a:solidFill>
                  <a:schemeClr val="bg1">
                    <a:lumMod val="50000"/>
                    <a:lumOff val="50000"/>
                  </a:schemeClr>
                </a:solidFill>
              </a:rPr>
              <a:t>Istraživanje i razvoj </a:t>
            </a:r>
          </a:p>
          <a:p>
            <a:r>
              <a:rPr lang="pl-PL" sz="2000" dirty="0" smtClean="0">
                <a:solidFill>
                  <a:schemeClr val="bg1">
                    <a:lumMod val="50000"/>
                    <a:lumOff val="50000"/>
                  </a:schemeClr>
                </a:solidFill>
              </a:rPr>
              <a:t>Istraživanie i razvoj (I&amp;R) igralo je veliku ulogu u </a:t>
            </a:r>
            <a:r>
              <a:rPr lang="bs-Latn-BA" sz="2000" dirty="0" smtClean="0">
                <a:solidFill>
                  <a:schemeClr val="bg1">
                    <a:lumMod val="50000"/>
                    <a:lumOff val="50000"/>
                  </a:schemeClr>
                </a:solidFill>
              </a:rPr>
              <a:t>Puminoj korporacijskoj strategiji.</a:t>
            </a:r>
          </a:p>
          <a:p>
            <a:r>
              <a:rPr lang="bs-Latn-BA" sz="2000" dirty="0" smtClean="0">
                <a:solidFill>
                  <a:schemeClr val="bg1">
                    <a:lumMod val="50000"/>
                    <a:lumOff val="50000"/>
                  </a:schemeClr>
                </a:solidFill>
              </a:rPr>
              <a:t>U 2001 i 2002 godinin, 2,5 do 3,5 posto prihoda ulagani su u ovaj dio vrijednosni lanac.</a:t>
            </a:r>
          </a:p>
          <a:p>
            <a:r>
              <a:rPr lang="pl-PL" sz="2000" dirty="0" smtClean="0">
                <a:solidFill>
                  <a:schemeClr val="bg1">
                    <a:lumMod val="50000"/>
                    <a:lumOff val="50000"/>
                  </a:schemeClr>
                </a:solidFill>
              </a:rPr>
              <a:t>Tijekom zadnjih nekoliko godina kompanija je započela </a:t>
            </a:r>
            <a:r>
              <a:rPr lang="pt-BR" sz="2000" dirty="0" smtClean="0">
                <a:solidFill>
                  <a:schemeClr val="bg1">
                    <a:lumMod val="50000"/>
                    <a:lumOff val="50000"/>
                  </a:schemeClr>
                </a:solidFill>
              </a:rPr>
              <a:t>s</a:t>
            </a:r>
            <a:r>
              <a:rPr lang="bs-Latn-BA" sz="2000" dirty="0" smtClean="0">
                <a:solidFill>
                  <a:schemeClr val="bg1">
                    <a:lumMod val="50000"/>
                    <a:lumOff val="50000"/>
                  </a:schemeClr>
                </a:solidFill>
              </a:rPr>
              <a:t>a</a:t>
            </a:r>
            <a:r>
              <a:rPr lang="pt-BR" sz="2000" dirty="0" smtClean="0">
                <a:solidFill>
                  <a:schemeClr val="bg1">
                    <a:lumMod val="50000"/>
                    <a:lumOff val="50000"/>
                  </a:schemeClr>
                </a:solidFill>
              </a:rPr>
              <a:t>radnju s poznatim </a:t>
            </a:r>
            <a:r>
              <a:rPr lang="bs-Latn-BA" sz="2000" dirty="0" smtClean="0">
                <a:solidFill>
                  <a:schemeClr val="bg1">
                    <a:lumMod val="50000"/>
                    <a:lumOff val="50000"/>
                  </a:schemeClr>
                </a:solidFill>
              </a:rPr>
              <a:t>dizajnerima različitog kulturnog porijekla.</a:t>
            </a:r>
          </a:p>
          <a:p>
            <a:r>
              <a:rPr lang="bs-Latn-BA" sz="2000" dirty="0" smtClean="0">
                <a:solidFill>
                  <a:schemeClr val="bg1">
                    <a:lumMod val="50000"/>
                    <a:lumOff val="50000"/>
                  </a:schemeClr>
                </a:solidFill>
              </a:rPr>
              <a:t>Puma se trudila biti inovativna u svakom novom proizvodu, te privući potrošače i dizajnom i funkcionalnošći.</a:t>
            </a:r>
          </a:p>
          <a:p>
            <a:endParaRPr lang="bs-Latn-BA" sz="2000" dirty="0">
              <a:solidFill>
                <a:schemeClr val="bg1">
                  <a:lumMod val="50000"/>
                  <a:lumOff val="50000"/>
                </a:schemeClr>
              </a:solidFill>
            </a:endParaRPr>
          </a:p>
        </p:txBody>
      </p:sp>
      <p:sp>
        <p:nvSpPr>
          <p:cNvPr id="4" name="TextBox 3"/>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81000"/>
            <a:ext cx="8229600" cy="5928360"/>
          </a:xfrm>
        </p:spPr>
        <p:txBody>
          <a:bodyPr>
            <a:normAutofit/>
          </a:bodyPr>
          <a:lstStyle/>
          <a:p>
            <a:r>
              <a:rPr lang="bs-Latn-BA" sz="2000" b="1" dirty="0" smtClean="0">
                <a:solidFill>
                  <a:schemeClr val="bg1">
                    <a:lumMod val="50000"/>
                    <a:lumOff val="50000"/>
                  </a:schemeClr>
                </a:solidFill>
              </a:rPr>
              <a:t>Opskrba, nabava i logistika </a:t>
            </a:r>
          </a:p>
          <a:p>
            <a:r>
              <a:rPr lang="bs-Latn-BA" sz="2000" dirty="0" smtClean="0">
                <a:solidFill>
                  <a:schemeClr val="bg1">
                    <a:lumMod val="50000"/>
                    <a:lumOff val="50000"/>
                  </a:schemeClr>
                </a:solidFill>
              </a:rPr>
              <a:t>Puma je potpuno preselila porizvodnju sirovina za svoju odjeću u Aziju gdje je dosta jeftinija radna snaga</a:t>
            </a:r>
          </a:p>
          <a:p>
            <a:r>
              <a:rPr lang="bs-Latn-BA" sz="2000" dirty="0" smtClean="0">
                <a:solidFill>
                  <a:schemeClr val="bg1">
                    <a:lumMod val="50000"/>
                    <a:lumOff val="50000"/>
                  </a:schemeClr>
                </a:solidFill>
              </a:rPr>
              <a:t>Sa premještanjem proizvodnje Puma je upštedila oko 21 posto od ukupnih troškova</a:t>
            </a:r>
          </a:p>
          <a:p>
            <a:r>
              <a:rPr lang="bs-Latn-BA" sz="2000" dirty="0" smtClean="0">
                <a:solidFill>
                  <a:schemeClr val="bg1">
                    <a:lumMod val="50000"/>
                    <a:lumOff val="50000"/>
                  </a:schemeClr>
                </a:solidFill>
              </a:rPr>
              <a:t>Takodjer proizvodi su se krojili i dizajnirali i u Meksiku i Turskoj , zbog blizine Europi odnosno Americi.</a:t>
            </a:r>
            <a:endParaRPr lang="bs-Latn-BA" sz="2000" smtClean="0">
              <a:solidFill>
                <a:schemeClr val="bg1">
                  <a:lumMod val="50000"/>
                  <a:lumOff val="50000"/>
                </a:schemeClr>
              </a:solidFill>
            </a:endParaRPr>
          </a:p>
          <a:p>
            <a:endParaRPr lang="bs-Latn-BA" sz="2000" dirty="0">
              <a:solidFill>
                <a:schemeClr val="bg1">
                  <a:lumMod val="50000"/>
                  <a:lumOff val="50000"/>
                </a:schemeClr>
              </a:solidFill>
            </a:endParaRPr>
          </a:p>
        </p:txBody>
      </p:sp>
      <p:pic>
        <p:nvPicPr>
          <p:cNvPr id="1026" name="Picture 2" descr="C:\Documents and Settings\DISK Company\Desktop\puma-city-lot-ek2.jpg"/>
          <p:cNvPicPr>
            <a:picLocks noChangeAspect="1" noChangeArrowheads="1"/>
          </p:cNvPicPr>
          <p:nvPr/>
        </p:nvPicPr>
        <p:blipFill>
          <a:blip r:embed="rId2" cstate="print"/>
          <a:srcRect/>
          <a:stretch>
            <a:fillRect/>
          </a:stretch>
        </p:blipFill>
        <p:spPr bwMode="auto">
          <a:xfrm>
            <a:off x="2057400" y="3048000"/>
            <a:ext cx="5029200" cy="3629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04800"/>
            <a:ext cx="8229600" cy="6004560"/>
          </a:xfrm>
        </p:spPr>
        <p:txBody>
          <a:bodyPr>
            <a:normAutofit fontScale="92500" lnSpcReduction="10000"/>
          </a:bodyPr>
          <a:lstStyle/>
          <a:p>
            <a:r>
              <a:rPr lang="bs-Latn-BA" sz="2000" b="1" dirty="0" smtClean="0">
                <a:solidFill>
                  <a:schemeClr val="bg1">
                    <a:lumMod val="50000"/>
                    <a:lumOff val="50000"/>
                  </a:schemeClr>
                </a:solidFill>
              </a:rPr>
              <a:t>Menadžment robne marke </a:t>
            </a:r>
          </a:p>
          <a:p>
            <a:r>
              <a:rPr lang="bs-Latn-BA" sz="2000" dirty="0" smtClean="0">
                <a:solidFill>
                  <a:schemeClr val="bg1">
                    <a:lumMod val="50000"/>
                    <a:lumOff val="50000"/>
                  </a:schemeClr>
                </a:solidFill>
              </a:rPr>
              <a:t>Glavni zaokret Pumine proizvodnje i prodaje je bilo samo pozicioniranje robne marke.</a:t>
            </a:r>
          </a:p>
          <a:p>
            <a:r>
              <a:rPr lang="bs-Latn-BA" sz="2000" dirty="0" smtClean="0">
                <a:solidFill>
                  <a:schemeClr val="bg1">
                    <a:lumMod val="50000"/>
                    <a:lumOff val="50000"/>
                  </a:schemeClr>
                </a:solidFill>
              </a:rPr>
              <a:t>Nakon velikih problema osamdesetih godina i lošeg imidža marke Puma, rukovodstvo ipak nalazi riješenje.</a:t>
            </a:r>
          </a:p>
          <a:p>
            <a:r>
              <a:rPr lang="bs-Latn-BA" sz="2000" dirty="0" smtClean="0">
                <a:solidFill>
                  <a:schemeClr val="bg1">
                    <a:lumMod val="50000"/>
                    <a:lumOff val="50000"/>
                  </a:schemeClr>
                </a:solidFill>
              </a:rPr>
              <a:t>Riješenje je bilo u tome da se Puma učini ponovo poželjnom.</a:t>
            </a:r>
          </a:p>
          <a:p>
            <a:r>
              <a:rPr lang="bs-Latn-BA" sz="2000" dirty="0" smtClean="0">
                <a:solidFill>
                  <a:schemeClr val="bg1">
                    <a:lumMod val="50000"/>
                    <a:lumOff val="50000"/>
                  </a:schemeClr>
                </a:solidFill>
              </a:rPr>
              <a:t>Sa dolaskom Zeitza , osnovni motiv pume je:</a:t>
            </a:r>
          </a:p>
          <a:p>
            <a:pPr algn="ctr"/>
            <a:r>
              <a:rPr lang="bs-Latn-BA" sz="2000" i="1" dirty="0" smtClean="0">
                <a:solidFill>
                  <a:schemeClr val="bg1">
                    <a:lumMod val="50000"/>
                    <a:lumOff val="50000"/>
                  </a:schemeClr>
                </a:solidFill>
              </a:rPr>
              <a:t>“moćna i dinamična robna marka s velikim potencijalom”</a:t>
            </a:r>
          </a:p>
          <a:p>
            <a:r>
              <a:rPr lang="bs-Latn-BA" sz="2000" dirty="0" smtClean="0">
                <a:solidFill>
                  <a:schemeClr val="bg1">
                    <a:lumMod val="50000"/>
                    <a:lumOff val="50000"/>
                  </a:schemeClr>
                </a:solidFill>
              </a:rPr>
              <a:t>Do 2003. g. Robna marka Puma je dostigla toliku popularnost da su zvijezde poput Madone bile ponosne noseći našu marku, kako kaže direktor firme.</a:t>
            </a:r>
          </a:p>
          <a:p>
            <a:r>
              <a:rPr lang="bs-Latn-BA" sz="2000" dirty="0" smtClean="0">
                <a:solidFill>
                  <a:schemeClr val="bg1">
                    <a:lumMod val="50000"/>
                    <a:lumOff val="50000"/>
                  </a:schemeClr>
                </a:solidFill>
              </a:rPr>
              <a:t>Dakle, Pumina marka je sticala sve veću i veću popularnost, a uzgred toga rasla su i sponzorstva, tako da je sponzorirala nogometne momčadi, slavne ličnosti, te takodjer timove Formule 1.</a:t>
            </a:r>
          </a:p>
          <a:p>
            <a:r>
              <a:rPr lang="bs-Latn-BA" sz="2000" dirty="0" smtClean="0">
                <a:solidFill>
                  <a:schemeClr val="bg1">
                    <a:lumMod val="50000"/>
                    <a:lumOff val="50000"/>
                  </a:schemeClr>
                </a:solidFill>
              </a:rPr>
              <a:t>Takodjer, Puma je prisutna i na internetu što takodjer odgovara njenom imidžu.</a:t>
            </a:r>
          </a:p>
          <a:p>
            <a:r>
              <a:rPr lang="bs-Latn-BA" sz="2000" dirty="0" smtClean="0">
                <a:solidFill>
                  <a:schemeClr val="bg1">
                    <a:lumMod val="50000"/>
                    <a:lumOff val="50000"/>
                  </a:schemeClr>
                </a:solidFill>
              </a:rPr>
              <a:t>Vjerovalo se da robna marka mora imati bar jednu unikatnu osobinu kako bi joj bio zagarantovan uspijeh, a Puma je bila itekako unikatna po svom pristupu i inovativnoj proizvodnji.</a:t>
            </a:r>
          </a:p>
          <a:p>
            <a:endParaRPr lang="bs-Latn-BA" sz="2000" dirty="0" smtClean="0">
              <a:solidFill>
                <a:schemeClr val="bg1">
                  <a:lumMod val="50000"/>
                  <a:lumOff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ma-poison-frog-clyde-1.jpg"/>
          <p:cNvPicPr>
            <a:picLocks noChangeAspect="1"/>
          </p:cNvPicPr>
          <p:nvPr/>
        </p:nvPicPr>
        <p:blipFill>
          <a:blip r:embed="rId2" cstate="print"/>
          <a:stretch>
            <a:fillRect/>
          </a:stretch>
        </p:blipFill>
        <p:spPr>
          <a:xfrm>
            <a:off x="5095558" y="533400"/>
            <a:ext cx="4048442" cy="6324600"/>
          </a:xfrm>
          <a:prstGeom prst="rect">
            <a:avLst/>
          </a:prstGeom>
          <a:ln>
            <a:noFill/>
          </a:ln>
          <a:effectLst>
            <a:softEdge rad="112500"/>
          </a:effectLst>
        </p:spPr>
      </p:pic>
      <p:sp>
        <p:nvSpPr>
          <p:cNvPr id="2" name="Title 1"/>
          <p:cNvSpPr>
            <a:spLocks noGrp="1"/>
          </p:cNvSpPr>
          <p:nvPr>
            <p:ph type="ctrTitle"/>
          </p:nvPr>
        </p:nvSpPr>
        <p:spPr>
          <a:xfrm>
            <a:off x="-1295400" y="1143000"/>
            <a:ext cx="8229600" cy="1828800"/>
          </a:xfrm>
        </p:spPr>
        <p:txBody>
          <a:bodyPr/>
          <a:lstStyle/>
          <a:p>
            <a:r>
              <a:rPr lang="bs-Latn-BA" dirty="0" smtClean="0">
                <a:solidFill>
                  <a:srgbClr val="FF0000"/>
                </a:solidFill>
              </a:rPr>
              <a:t>sadržaj</a:t>
            </a:r>
            <a:endParaRPr lang="en-US" dirty="0">
              <a:solidFill>
                <a:srgbClr val="FF0000"/>
              </a:solidFill>
            </a:endParaRPr>
          </a:p>
        </p:txBody>
      </p:sp>
      <p:sp>
        <p:nvSpPr>
          <p:cNvPr id="4" name="Subtitle 2"/>
          <p:cNvSpPr txBox="1">
            <a:spLocks/>
          </p:cNvSpPr>
          <p:nvPr/>
        </p:nvSpPr>
        <p:spPr>
          <a:xfrm>
            <a:off x="838200" y="3429000"/>
            <a:ext cx="6400800" cy="1752600"/>
          </a:xfrm>
          <a:prstGeom prst="rect">
            <a:avLst/>
          </a:prstGeom>
        </p:spPr>
        <p:txBody>
          <a:bodyPr vert="horz">
            <a:normAutofit fontScale="77500" lnSpcReduction="20000"/>
          </a:bodyPr>
          <a:lstStyle/>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r>
              <a:rPr kumimoji="0" lang="en-US" sz="2800" b="0" i="0" u="none" strike="noStrike" kern="1200" cap="none" spc="0" normalizeH="0" baseline="0" noProof="0" dirty="0" err="1" smtClean="0">
                <a:ln>
                  <a:noFill/>
                </a:ln>
                <a:solidFill>
                  <a:schemeClr val="bg1">
                    <a:lumMod val="65000"/>
                    <a:lumOff val="35000"/>
                  </a:schemeClr>
                </a:solidFill>
                <a:effectLst/>
                <a:uLnTx/>
                <a:uFillTx/>
                <a:latin typeface="+mn-lt"/>
                <a:ea typeface="+mn-ea"/>
                <a:cs typeface="+mn-cs"/>
              </a:rPr>
              <a:t>Historija</a:t>
            </a:r>
            <a:r>
              <a:rPr kumimoji="0" lang="bs-Latn-BA"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rPr>
              <a:t>t</a:t>
            </a:r>
            <a:r>
              <a:rPr kumimoji="0" lang="en-US"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bg1">
                    <a:lumMod val="65000"/>
                    <a:lumOff val="35000"/>
                  </a:schemeClr>
                </a:solidFill>
                <a:effectLst/>
                <a:uLnTx/>
                <a:uFillTx/>
                <a:latin typeface="+mn-lt"/>
                <a:ea typeface="+mn-ea"/>
                <a:cs typeface="+mn-cs"/>
              </a:rPr>
              <a:t>kompanije</a:t>
            </a:r>
            <a:endParaRPr kumimoji="0" lang="en-US"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r>
              <a:rPr kumimoji="0" lang="en-US" sz="2800" b="0" i="0" u="none" strike="noStrike" kern="1200" cap="none" spc="0" normalizeH="0" baseline="0" noProof="0" dirty="0" err="1" smtClean="0">
                <a:ln>
                  <a:noFill/>
                </a:ln>
                <a:solidFill>
                  <a:schemeClr val="bg1">
                    <a:lumMod val="65000"/>
                    <a:lumOff val="35000"/>
                  </a:schemeClr>
                </a:solidFill>
                <a:effectLst/>
                <a:uLnTx/>
                <a:uFillTx/>
                <a:latin typeface="+mn-lt"/>
                <a:ea typeface="+mn-ea"/>
                <a:cs typeface="+mn-cs"/>
              </a:rPr>
              <a:t>Proizvodi</a:t>
            </a:r>
            <a:endParaRPr kumimoji="0" lang="en-US"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r>
              <a:rPr kumimoji="0" lang="en-US" sz="2800" b="0" i="0" u="none" strike="noStrike" kern="1200" cap="none" spc="0" normalizeH="0" baseline="0" noProof="0" dirty="0" err="1" smtClean="0">
                <a:ln>
                  <a:noFill/>
                </a:ln>
                <a:solidFill>
                  <a:schemeClr val="bg1">
                    <a:lumMod val="65000"/>
                    <a:lumOff val="35000"/>
                  </a:schemeClr>
                </a:solidFill>
                <a:effectLst/>
                <a:uLnTx/>
                <a:uFillTx/>
                <a:latin typeface="+mn-lt"/>
                <a:ea typeface="+mn-ea"/>
                <a:cs typeface="+mn-cs"/>
              </a:rPr>
              <a:t>Tr</a:t>
            </a:r>
            <a:r>
              <a:rPr kumimoji="0" lang="bs-Latn-BA"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rPr>
              <a:t>žište sportske obuće i odjeće</a:t>
            </a: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r>
              <a:rPr kumimoji="0" lang="bs-Latn-BA"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rPr>
              <a:t>Konkurencija</a:t>
            </a:r>
          </a:p>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v"/>
              <a:tabLst/>
              <a:defRPr/>
            </a:pPr>
            <a:r>
              <a:rPr kumimoji="0" lang="bs-Latn-BA" sz="2800" b="0" i="0" u="none" strike="noStrike" kern="1200" cap="none" spc="0" normalizeH="0" baseline="0" noProof="0" dirty="0" smtClean="0">
                <a:ln>
                  <a:noFill/>
                </a:ln>
                <a:solidFill>
                  <a:schemeClr val="bg1">
                    <a:lumMod val="65000"/>
                    <a:lumOff val="35000"/>
                  </a:schemeClr>
                </a:solidFill>
                <a:effectLst/>
                <a:uLnTx/>
                <a:uFillTx/>
                <a:latin typeface="+mn-lt"/>
                <a:ea typeface="+mn-ea"/>
                <a:cs typeface="+mn-cs"/>
              </a:rPr>
              <a:t>Vrijednosni lanac</a:t>
            </a: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bs-Latn-BA" sz="2800" b="0" i="0" u="none" strike="noStrike" kern="1200" cap="none" spc="0" normalizeH="0" baseline="0" noProof="0" dirty="0" smtClean="0">
              <a:ln>
                <a:noFill/>
              </a:ln>
              <a:solidFill>
                <a:schemeClr val="bg1">
                  <a:lumMod val="75000"/>
                  <a:lumOff val="2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800" b="0" i="0" u="none" strike="noStrike" kern="1200" cap="none" spc="0" normalizeH="0" baseline="0" noProof="0" dirty="0">
              <a:ln>
                <a:noFill/>
              </a:ln>
              <a:solidFill>
                <a:schemeClr val="bg1">
                  <a:lumMod val="75000"/>
                  <a:lumOff val="25000"/>
                </a:schemeClr>
              </a:solidFill>
              <a:effectLst/>
              <a:uLnTx/>
              <a:uFillTx/>
              <a:latin typeface="+mn-lt"/>
              <a:ea typeface="+mn-ea"/>
              <a:cs typeface="+mn-cs"/>
            </a:endParaRPr>
          </a:p>
        </p:txBody>
      </p:sp>
      <p:sp>
        <p:nvSpPr>
          <p:cNvPr id="6" name="TextBox 5"/>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04800"/>
            <a:ext cx="8305800" cy="3352800"/>
          </a:xfrm>
        </p:spPr>
        <p:txBody>
          <a:bodyPr>
            <a:normAutofit fontScale="92500" lnSpcReduction="20000"/>
          </a:bodyPr>
          <a:lstStyle/>
          <a:p>
            <a:r>
              <a:rPr lang="bs-Latn-BA" sz="2000" b="1" dirty="0" smtClean="0">
                <a:solidFill>
                  <a:schemeClr val="bg1">
                    <a:lumMod val="50000"/>
                    <a:lumOff val="50000"/>
                  </a:schemeClr>
                </a:solidFill>
              </a:rPr>
              <a:t>Distribucija i trgovine na malo</a:t>
            </a:r>
          </a:p>
          <a:p>
            <a:r>
              <a:rPr lang="bs-Latn-BA" sz="2000" dirty="0" smtClean="0">
                <a:solidFill>
                  <a:schemeClr val="bg1">
                    <a:lumMod val="50000"/>
                    <a:lumOff val="50000"/>
                  </a:schemeClr>
                </a:solidFill>
              </a:rPr>
              <a:t>Puma je preselila oko 70 % svoje distribucijske logistike, a za ostalih 30 % bile su dvije mogućnosti:</a:t>
            </a:r>
          </a:p>
          <a:p>
            <a:r>
              <a:rPr lang="bs-Latn-BA" sz="2000" dirty="0" smtClean="0">
                <a:solidFill>
                  <a:schemeClr val="bg1">
                    <a:lumMod val="50000"/>
                    <a:lumOff val="50000"/>
                  </a:schemeClr>
                </a:solidFill>
              </a:rPr>
              <a:t>-izgradjivanje sistema</a:t>
            </a:r>
          </a:p>
          <a:p>
            <a:r>
              <a:rPr lang="bs-Latn-BA" sz="2000" dirty="0" smtClean="0">
                <a:solidFill>
                  <a:schemeClr val="bg1">
                    <a:lumMod val="50000"/>
                    <a:lumOff val="50000"/>
                  </a:schemeClr>
                </a:solidFill>
              </a:rPr>
              <a:t>-preuzimanje konkurenata</a:t>
            </a:r>
          </a:p>
          <a:p>
            <a:r>
              <a:rPr lang="bs-Latn-BA" sz="2000" dirty="0" smtClean="0">
                <a:solidFill>
                  <a:schemeClr val="bg1">
                    <a:lumMod val="50000"/>
                    <a:lumOff val="50000"/>
                  </a:schemeClr>
                </a:solidFill>
              </a:rPr>
              <a:t>Puma je preferirala razvijanje svoje vlastite mreže u Europi.</a:t>
            </a:r>
          </a:p>
          <a:p>
            <a:r>
              <a:rPr lang="bs-Latn-BA" sz="2000" dirty="0" smtClean="0">
                <a:solidFill>
                  <a:schemeClr val="bg1">
                    <a:lumMod val="50000"/>
                    <a:lumOff val="50000"/>
                  </a:schemeClr>
                </a:solidFill>
              </a:rPr>
              <a:t>Trgovine na malo djelovale su globalno, a jedini svjetski operativni partneri bili su : Intersport i Foot Locker.</a:t>
            </a:r>
          </a:p>
          <a:p>
            <a:r>
              <a:rPr lang="bs-Latn-BA" sz="2000" dirty="0" smtClean="0">
                <a:solidFill>
                  <a:schemeClr val="bg1">
                    <a:lumMod val="50000"/>
                    <a:lumOff val="50000"/>
                  </a:schemeClr>
                </a:solidFill>
              </a:rPr>
              <a:t>Puma je do kraja 2002. g. vodila 15 svojih prodavnica širom svijeta koje su trebale da predstavljaju oko 10 % od ukupnog profita.</a:t>
            </a:r>
          </a:p>
          <a:p>
            <a:r>
              <a:rPr lang="bs-Latn-BA" sz="2000" dirty="0" smtClean="0">
                <a:solidFill>
                  <a:schemeClr val="bg1">
                    <a:lumMod val="50000"/>
                    <a:lumOff val="50000"/>
                  </a:schemeClr>
                </a:solidFill>
              </a:rPr>
              <a:t>U azijskim zemljama, posto je konkurencija i rizik bio ogroman, davane su lincence za proizvodnju njihovog brenda.</a:t>
            </a:r>
          </a:p>
        </p:txBody>
      </p:sp>
      <p:pic>
        <p:nvPicPr>
          <p:cNvPr id="2050" name="Picture 2" descr="C:\Documents and Settings\DISK Company\Desktop\puma3.JPG"/>
          <p:cNvPicPr>
            <a:picLocks noChangeAspect="1" noChangeArrowheads="1"/>
          </p:cNvPicPr>
          <p:nvPr/>
        </p:nvPicPr>
        <p:blipFill>
          <a:blip r:embed="rId2" cstate="print"/>
          <a:srcRect/>
          <a:stretch>
            <a:fillRect/>
          </a:stretch>
        </p:blipFill>
        <p:spPr bwMode="auto">
          <a:xfrm>
            <a:off x="2362200" y="3200400"/>
            <a:ext cx="4876800" cy="3657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381000"/>
            <a:ext cx="8229600" cy="5928360"/>
          </a:xfrm>
        </p:spPr>
        <p:txBody>
          <a:bodyPr>
            <a:normAutofit/>
          </a:bodyPr>
          <a:lstStyle/>
          <a:p>
            <a:r>
              <a:rPr lang="bs-Latn-BA" sz="2000" dirty="0" smtClean="0">
                <a:solidFill>
                  <a:schemeClr val="bg1">
                    <a:lumMod val="50000"/>
                    <a:lumOff val="50000"/>
                  </a:schemeClr>
                </a:solidFill>
              </a:rPr>
              <a:t>Partnerstva i savezi</a:t>
            </a:r>
          </a:p>
          <a:p>
            <a:r>
              <a:rPr lang="bs-Latn-BA" sz="2000" dirty="0" smtClean="0">
                <a:solidFill>
                  <a:schemeClr val="bg1">
                    <a:lumMod val="50000"/>
                    <a:lumOff val="50000"/>
                  </a:schemeClr>
                </a:solidFill>
              </a:rPr>
              <a:t>Kroz historiju mnogi analitičari s obzirom na geografsko odredjene prognozirali su moguća udruženja Pume sa nekim od regionalnih konkurenata.</a:t>
            </a:r>
          </a:p>
          <a:p>
            <a:r>
              <a:rPr lang="bs-Latn-BA" sz="2000" dirty="0" smtClean="0">
                <a:solidFill>
                  <a:schemeClr val="bg1">
                    <a:lumMod val="50000"/>
                    <a:lumOff val="50000"/>
                  </a:schemeClr>
                </a:solidFill>
              </a:rPr>
              <a:t>Ali direktor Zeitz smatrao je da su moguća udruživanja sa malim, lokalnim firmama za koje se stekne utisak da su potencijalno profitabilne.</a:t>
            </a:r>
          </a:p>
          <a:p>
            <a:r>
              <a:rPr lang="bs-Latn-BA" sz="2000" dirty="0" smtClean="0">
                <a:solidFill>
                  <a:schemeClr val="bg1">
                    <a:lumMod val="50000"/>
                    <a:lumOff val="50000"/>
                  </a:schemeClr>
                </a:solidFill>
              </a:rPr>
              <a:t>Osim kupnje švedskoj proizvodjača Tretorna, Puma nije preuzimala veća postrojenja i kompanije.</a:t>
            </a:r>
          </a:p>
          <a:p>
            <a:endParaRPr lang="bs-Latn-BA" sz="2000" dirty="0">
              <a:solidFill>
                <a:schemeClr val="bg1">
                  <a:lumMod val="50000"/>
                  <a:lumOff val="50000"/>
                </a:schemeClr>
              </a:solidFill>
            </a:endParaRPr>
          </a:p>
        </p:txBody>
      </p:sp>
      <p:pic>
        <p:nvPicPr>
          <p:cNvPr id="3074" name="Picture 2" descr="C:\Documents and Settings\DISK Company\Desktop\Fortune-Brands-Sells.jpg.gif"/>
          <p:cNvPicPr>
            <a:picLocks noChangeAspect="1" noChangeArrowheads="1"/>
          </p:cNvPicPr>
          <p:nvPr/>
        </p:nvPicPr>
        <p:blipFill>
          <a:blip r:embed="rId2" cstate="print"/>
          <a:srcRect/>
          <a:stretch>
            <a:fillRect/>
          </a:stretch>
        </p:blipFill>
        <p:spPr bwMode="auto">
          <a:xfrm>
            <a:off x="2514600" y="3407922"/>
            <a:ext cx="3733800" cy="3257145"/>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bs-Latn-BA" dirty="0" smtClean="0">
                <a:solidFill>
                  <a:srgbClr val="FF0000"/>
                </a:solidFill>
              </a:rPr>
              <a:t>Današnji uspijeh kompanije Puma AG</a:t>
            </a:r>
            <a:endParaRPr lang="bs-Latn-BA" dirty="0">
              <a:solidFill>
                <a:srgbClr val="FF0000"/>
              </a:solidFill>
            </a:endParaRPr>
          </a:p>
        </p:txBody>
      </p:sp>
      <p:pic>
        <p:nvPicPr>
          <p:cNvPr id="4098" name="Picture 2" descr="C:\Documents and Settings\DISK Company\Desktop\Puma_sales_by_product_type.jpg"/>
          <p:cNvPicPr>
            <a:picLocks noChangeAspect="1" noChangeArrowheads="1"/>
          </p:cNvPicPr>
          <p:nvPr/>
        </p:nvPicPr>
        <p:blipFill>
          <a:blip r:embed="rId2" cstate="print"/>
          <a:srcRect/>
          <a:stretch>
            <a:fillRect/>
          </a:stretch>
        </p:blipFill>
        <p:spPr bwMode="auto">
          <a:xfrm>
            <a:off x="1447800" y="1828800"/>
            <a:ext cx="7088135" cy="4648200"/>
          </a:xfrm>
          <a:prstGeom prst="rect">
            <a:avLst/>
          </a:prstGeom>
          <a:ln>
            <a:noFill/>
          </a:ln>
          <a:effectLst>
            <a:softEdge rad="112500"/>
          </a:effectLst>
        </p:spPr>
      </p:pic>
      <p:sp>
        <p:nvSpPr>
          <p:cNvPr id="4" name="TextBox 3"/>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ISK Company\Desktop\Puma_sales_by_region.jpg"/>
          <p:cNvPicPr>
            <a:picLocks noChangeAspect="1" noChangeArrowheads="1"/>
          </p:cNvPicPr>
          <p:nvPr/>
        </p:nvPicPr>
        <p:blipFill>
          <a:blip r:embed="rId2" cstate="print"/>
          <a:srcRect/>
          <a:stretch>
            <a:fillRect/>
          </a:stretch>
        </p:blipFill>
        <p:spPr bwMode="auto">
          <a:xfrm>
            <a:off x="762000" y="838200"/>
            <a:ext cx="7953375" cy="4743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133600"/>
            <a:ext cx="8229600" cy="1143000"/>
          </a:xfrm>
        </p:spPr>
        <p:txBody>
          <a:bodyPr>
            <a:noAutofit/>
          </a:bodyPr>
          <a:lstStyle/>
          <a:p>
            <a:r>
              <a:rPr lang="bs-Latn-BA" sz="9600" dirty="0" smtClean="0">
                <a:solidFill>
                  <a:srgbClr val="FF0000"/>
                </a:solidFill>
              </a:rPr>
              <a:t>KRAJ</a:t>
            </a:r>
            <a:endParaRPr lang="bs-Latn-BA" sz="9600" dirty="0">
              <a:solidFill>
                <a:srgbClr val="FF0000"/>
              </a:solidFill>
            </a:endParaRPr>
          </a:p>
        </p:txBody>
      </p:sp>
      <p:sp>
        <p:nvSpPr>
          <p:cNvPr id="3" name="TextBox 2"/>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2"/>
              </a:rPr>
              <a:t>www.maturski.weebly.com</a:t>
            </a:r>
            <a:endParaRPr lang="en-US" sz="1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rgbClr val="FF0000"/>
                </a:solidFill>
              </a:rPr>
              <a:t>Historija kompanije</a:t>
            </a:r>
            <a:endParaRPr lang="en-US" dirty="0">
              <a:solidFill>
                <a:srgbClr val="FF0000"/>
              </a:solidFill>
            </a:endParaRPr>
          </a:p>
        </p:txBody>
      </p:sp>
      <p:sp>
        <p:nvSpPr>
          <p:cNvPr id="3" name="Content Placeholder 2"/>
          <p:cNvSpPr>
            <a:spLocks noGrp="1"/>
          </p:cNvSpPr>
          <p:nvPr>
            <p:ph idx="1"/>
          </p:nvPr>
        </p:nvSpPr>
        <p:spPr>
          <a:xfrm>
            <a:off x="457200" y="1600200"/>
            <a:ext cx="6324600" cy="4709160"/>
          </a:xfrm>
        </p:spPr>
        <p:txBody>
          <a:bodyPr>
            <a:normAutofit fontScale="92500" lnSpcReduction="10000"/>
          </a:bodyPr>
          <a:lstStyle/>
          <a:p>
            <a:pPr algn="just">
              <a:buFont typeface="Wingdings" pitchFamily="2" charset="2"/>
              <a:buChar char="§"/>
            </a:pPr>
            <a:endParaRPr lang="bs-Latn-BA" sz="2000" dirty="0" smtClean="0">
              <a:solidFill>
                <a:schemeClr val="bg1">
                  <a:lumMod val="50000"/>
                  <a:lumOff val="50000"/>
                </a:schemeClr>
              </a:solidFill>
              <a:latin typeface="Arial"/>
            </a:endParaRPr>
          </a:p>
          <a:p>
            <a:pPr algn="just">
              <a:buFont typeface="Wingdings" pitchFamily="2" charset="2"/>
              <a:buChar char="§"/>
            </a:pP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Godine</a:t>
            </a:r>
            <a:r>
              <a:rPr lang="en-US" sz="2000" dirty="0" smtClean="0">
                <a:solidFill>
                  <a:schemeClr val="bg1">
                    <a:lumMod val="65000"/>
                    <a:lumOff val="35000"/>
                  </a:schemeClr>
                </a:solidFill>
              </a:rPr>
              <a:t> 1924, </a:t>
            </a:r>
            <a:r>
              <a:rPr lang="en-US" sz="2000" dirty="0" err="1" smtClean="0">
                <a:solidFill>
                  <a:schemeClr val="bg1">
                    <a:lumMod val="65000"/>
                    <a:lumOff val="35000"/>
                  </a:schemeClr>
                </a:solidFill>
              </a:rPr>
              <a:t>dvojica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braie</a:t>
            </a:r>
            <a:r>
              <a:rPr lang="en-US" sz="2000" dirty="0" smtClean="0">
                <a:solidFill>
                  <a:schemeClr val="bg1">
                    <a:lumMod val="65000"/>
                    <a:lumOff val="35000"/>
                  </a:schemeClr>
                </a:solidFill>
              </a:rPr>
              <a:t>, Ad</a:t>
            </a:r>
            <a:r>
              <a:rPr lang="bs-Latn-BA" sz="2000" dirty="0" smtClean="0">
                <a:solidFill>
                  <a:schemeClr val="bg1">
                    <a:lumMod val="65000"/>
                    <a:lumOff val="35000"/>
                  </a:schemeClr>
                </a:solidFill>
              </a:rPr>
              <a:t>olf</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Adi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Rudolf</a:t>
            </a:r>
            <a:r>
              <a:rPr lang="bs-Latn-BA" sz="2000" dirty="0" smtClean="0">
                <a:solidFill>
                  <a:schemeClr val="bg1">
                    <a:lumMod val="65000"/>
                    <a:lumOff val="35000"/>
                  </a:schemeClr>
                </a:solidFill>
              </a:rPr>
              <a:t> </a:t>
            </a:r>
            <a:r>
              <a:rPr lang="en-US" sz="2000" dirty="0" smtClean="0">
                <a:solidFill>
                  <a:schemeClr val="bg1">
                    <a:lumMod val="65000"/>
                    <a:lumOff val="35000"/>
                  </a:schemeClr>
                </a:solidFill>
              </a:rPr>
              <a:t>(Rudi) </a:t>
            </a:r>
            <a:r>
              <a:rPr lang="en-US" sz="2000" dirty="0" err="1" smtClean="0">
                <a:solidFill>
                  <a:schemeClr val="bg1">
                    <a:lumMod val="65000"/>
                    <a:lumOff val="35000"/>
                  </a:schemeClr>
                </a:solidFill>
              </a:rPr>
              <a:t>Dassler</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osnovali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Dassler</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Schuhfabrik</a:t>
            </a:r>
            <a:r>
              <a:rPr lang="bs-Latn-BA" sz="2000" dirty="0" smtClean="0">
                <a:solidFill>
                  <a:schemeClr val="bg1">
                    <a:lumMod val="65000"/>
                    <a:lumOff val="35000"/>
                  </a:schemeClr>
                </a:solidFill>
              </a:rPr>
              <a:t> </a:t>
            </a:r>
            <a:r>
              <a:rPr lang="en-US" sz="2000" dirty="0" smtClean="0">
                <a:solidFill>
                  <a:schemeClr val="bg1">
                    <a:lumMod val="65000"/>
                    <a:lumOff val="35000"/>
                  </a:schemeClr>
                </a:solidFill>
              </a:rPr>
              <a:t>(</a:t>
            </a:r>
            <a:r>
              <a:rPr lang="en-US" sz="2000" dirty="0" err="1" smtClean="0">
                <a:solidFill>
                  <a:schemeClr val="bg1">
                    <a:lumMod val="65000"/>
                    <a:lumOff val="35000"/>
                  </a:schemeClr>
                </a:solidFill>
              </a:rPr>
              <a:t>tvornicu</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cipela</a:t>
            </a:r>
            <a:r>
              <a:rPr lang="en-US" sz="2000" dirty="0" smtClean="0">
                <a:solidFill>
                  <a:schemeClr val="bg1">
                    <a:lumMod val="65000"/>
                    <a:lumOff val="35000"/>
                  </a:schemeClr>
                </a:solidFill>
              </a:rPr>
              <a:t>) u</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Herzogenaurachu</a:t>
            </a:r>
            <a:r>
              <a:rPr lang="bs-Latn-BA" sz="2000" dirty="0" smtClean="0">
                <a:solidFill>
                  <a:schemeClr val="bg1">
                    <a:lumMod val="65000"/>
                    <a:lumOff val="35000"/>
                  </a:schemeClr>
                </a:solidFill>
              </a:rPr>
              <a:t>, malome selu u Bavarskoj.</a:t>
            </a:r>
          </a:p>
          <a:p>
            <a:pPr algn="just">
              <a:buFont typeface="Wingdings" pitchFamily="2" charset="2"/>
              <a:buChar char="§"/>
            </a:pPr>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a:t>
            </a:r>
            <a:r>
              <a:rPr lang="en-US" sz="2000" dirty="0" smtClean="0">
                <a:solidFill>
                  <a:schemeClr val="bg1">
                    <a:lumMod val="65000"/>
                    <a:lumOff val="35000"/>
                  </a:schemeClr>
                </a:solidFill>
              </a:rPr>
              <a:t>Do </a:t>
            </a:r>
            <a:r>
              <a:rPr lang="en-US" sz="2000" dirty="0" err="1" smtClean="0">
                <a:solidFill>
                  <a:schemeClr val="bg1">
                    <a:lumMod val="65000"/>
                    <a:lumOff val="35000"/>
                  </a:schemeClr>
                </a:solidFill>
              </a:rPr>
              <a:t>Drugoga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svjetsko</a:t>
            </a:r>
            <a:r>
              <a:rPr lang="bs-Latn-BA" sz="2000" dirty="0" smtClean="0">
                <a:solidFill>
                  <a:schemeClr val="bg1">
                    <a:lumMod val="65000"/>
                    <a:lumOff val="35000"/>
                  </a:schemeClr>
                </a:solidFill>
              </a:rPr>
              <a:t>g </a:t>
            </a:r>
            <a:r>
              <a:rPr lang="en-US" sz="2000" dirty="0" smtClean="0">
                <a:solidFill>
                  <a:schemeClr val="bg1">
                    <a:lumMod val="65000"/>
                    <a:lumOff val="35000"/>
                  </a:schemeClr>
                </a:solidFill>
              </a:rPr>
              <a:t>rata,</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neslaganja</a:t>
            </a:r>
            <a:r>
              <a:rPr lang="en-US" sz="2000" dirty="0" smtClean="0">
                <a:solidFill>
                  <a:schemeClr val="bg1">
                    <a:lumMod val="65000"/>
                    <a:lumOff val="35000"/>
                  </a:schemeClr>
                </a:solidFill>
              </a:rPr>
              <a:t> u </a:t>
            </a:r>
            <a:r>
              <a:rPr lang="en-US" sz="2000" dirty="0" err="1" smtClean="0">
                <a:solidFill>
                  <a:schemeClr val="bg1">
                    <a:lumMod val="65000"/>
                    <a:lumOff val="35000"/>
                  </a:schemeClr>
                </a:solidFill>
              </a:rPr>
              <a:t>obitelji</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dovela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su</a:t>
            </a:r>
            <a:r>
              <a:rPr lang="en-US" sz="2000" dirty="0" smtClean="0">
                <a:solidFill>
                  <a:schemeClr val="bg1">
                    <a:lumMod val="65000"/>
                    <a:lumOff val="35000"/>
                  </a:schemeClr>
                </a:solidFill>
              </a:rPr>
              <a:t> </a:t>
            </a:r>
            <a:r>
              <a:rPr lang="bs-Latn-BA" sz="2000" dirty="0" smtClean="0">
                <a:solidFill>
                  <a:schemeClr val="bg1">
                    <a:lumMod val="65000"/>
                    <a:lumOff val="35000"/>
                  </a:schemeClr>
                </a:solidFill>
              </a:rPr>
              <a:t>do kraja uspiješnog partnerstva, te se braća razdvajaju i od jedne kompanije prave dvije, danas poznate kao Adidas i Puma AG.</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a:t>
            </a:r>
            <a:r>
              <a:rPr lang="fi-FI" sz="2000" dirty="0" smtClean="0">
                <a:solidFill>
                  <a:schemeClr val="bg1">
                    <a:lumMod val="65000"/>
                    <a:lumOff val="35000"/>
                  </a:schemeClr>
                </a:solidFill>
              </a:rPr>
              <a:t>Ovo vje</a:t>
            </a:r>
            <a:r>
              <a:rPr lang="bs-Latn-BA" sz="2000" dirty="0" smtClean="0">
                <a:solidFill>
                  <a:schemeClr val="bg1">
                    <a:lumMod val="65000"/>
                    <a:lumOff val="35000"/>
                  </a:schemeClr>
                </a:solidFill>
              </a:rPr>
              <a:t>č</a:t>
            </a:r>
            <a:r>
              <a:rPr lang="fi-FI" sz="2000" dirty="0" smtClean="0">
                <a:solidFill>
                  <a:schemeClr val="bg1">
                    <a:lumMod val="65000"/>
                    <a:lumOff val="35000"/>
                  </a:schemeClr>
                </a:solidFill>
              </a:rPr>
              <a:t>no rivalstvo samo je jo</a:t>
            </a:r>
            <a:r>
              <a:rPr lang="bs-Latn-BA" sz="2000" dirty="0" smtClean="0">
                <a:solidFill>
                  <a:schemeClr val="bg1">
                    <a:lumMod val="65000"/>
                    <a:lumOff val="35000"/>
                  </a:schemeClr>
                </a:solidFill>
              </a:rPr>
              <a:t>š</a:t>
            </a:r>
            <a:r>
              <a:rPr lang="fi-FI" sz="2000" dirty="0" smtClean="0">
                <a:solidFill>
                  <a:schemeClr val="bg1">
                    <a:lumMod val="65000"/>
                    <a:lumOff val="35000"/>
                  </a:schemeClr>
                </a:solidFill>
              </a:rPr>
              <a:t> vi</a:t>
            </a:r>
            <a:r>
              <a:rPr lang="bs-Latn-BA" sz="2000" dirty="0" smtClean="0">
                <a:solidFill>
                  <a:schemeClr val="bg1">
                    <a:lumMod val="65000"/>
                    <a:lumOff val="35000"/>
                  </a:schemeClr>
                </a:solidFill>
              </a:rPr>
              <a:t>š</a:t>
            </a:r>
            <a:r>
              <a:rPr lang="fi-FI" sz="2000" dirty="0" smtClean="0">
                <a:solidFill>
                  <a:schemeClr val="bg1">
                    <a:lumMod val="65000"/>
                    <a:lumOff val="35000"/>
                  </a:schemeClr>
                </a:solidFill>
              </a:rPr>
              <a:t>e oja</a:t>
            </a:r>
            <a:r>
              <a:rPr lang="bs-Latn-BA" sz="2000" dirty="0" smtClean="0">
                <a:solidFill>
                  <a:schemeClr val="bg1">
                    <a:lumMod val="65000"/>
                    <a:lumOff val="35000"/>
                  </a:schemeClr>
                </a:solidFill>
              </a:rPr>
              <a:t>č</a:t>
            </a:r>
            <a:r>
              <a:rPr lang="fi-FI" sz="2000" dirty="0" smtClean="0">
                <a:solidFill>
                  <a:schemeClr val="bg1">
                    <a:lumMod val="65000"/>
                    <a:lumOff val="35000"/>
                  </a:schemeClr>
                </a:solidFill>
              </a:rPr>
              <a:t>alo</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lojalnost</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zaposlenika</a:t>
            </a:r>
            <a:r>
              <a:rPr lang="bs-Latn-BA" sz="2000" dirty="0" smtClean="0">
                <a:solidFill>
                  <a:schemeClr val="bg1">
                    <a:lumMod val="65000"/>
                    <a:lumOff val="35000"/>
                  </a:schemeClr>
                </a:solidFill>
              </a:rPr>
              <a:t>, te Puma AG sa Rudolfom Dasslerom na čelu, sa svojih sedam radnika postaje jedna od najvećih mulitnacionalnih kompanija za proizvodnju obuće i odjeće.</a:t>
            </a:r>
          </a:p>
        </p:txBody>
      </p:sp>
      <p:pic>
        <p:nvPicPr>
          <p:cNvPr id="2050" name="Picture 2" descr="C:\Users\Emir Pasic\Desktop\08puma.jpg"/>
          <p:cNvPicPr>
            <a:picLocks noChangeAspect="1" noChangeArrowheads="1"/>
          </p:cNvPicPr>
          <p:nvPr/>
        </p:nvPicPr>
        <p:blipFill>
          <a:blip r:embed="rId2" cstate="print"/>
          <a:srcRect/>
          <a:stretch>
            <a:fillRect/>
          </a:stretch>
        </p:blipFill>
        <p:spPr bwMode="auto">
          <a:xfrm>
            <a:off x="6858000" y="2057400"/>
            <a:ext cx="1933575" cy="1476375"/>
          </a:xfrm>
          <a:prstGeom prst="rect">
            <a:avLst/>
          </a:prstGeom>
          <a:ln>
            <a:noFill/>
          </a:ln>
          <a:effectLst>
            <a:softEdge rad="112500"/>
          </a:effectLst>
        </p:spPr>
      </p:pic>
      <p:pic>
        <p:nvPicPr>
          <p:cNvPr id="2051" name="Picture 3" descr="C:\Users\Emir Pasic\Desktop\08adidas.jpg"/>
          <p:cNvPicPr>
            <a:picLocks noChangeAspect="1" noChangeArrowheads="1"/>
          </p:cNvPicPr>
          <p:nvPr/>
        </p:nvPicPr>
        <p:blipFill>
          <a:blip r:embed="rId3" cstate="print"/>
          <a:srcRect/>
          <a:stretch>
            <a:fillRect/>
          </a:stretch>
        </p:blipFill>
        <p:spPr bwMode="auto">
          <a:xfrm>
            <a:off x="7010400" y="4267200"/>
            <a:ext cx="1743075" cy="2095500"/>
          </a:xfrm>
          <a:prstGeom prst="rect">
            <a:avLst/>
          </a:prstGeom>
          <a:ln>
            <a:noFill/>
          </a:ln>
          <a:effectLst>
            <a:softEdge rad="112500"/>
          </a:effectLst>
        </p:spPr>
      </p:pic>
      <p:sp>
        <p:nvSpPr>
          <p:cNvPr id="6" name="TextBox 5"/>
          <p:cNvSpPr txBox="1"/>
          <p:nvPr/>
        </p:nvSpPr>
        <p:spPr>
          <a:xfrm>
            <a:off x="6858000" y="1752600"/>
            <a:ext cx="1905000" cy="369332"/>
          </a:xfrm>
          <a:prstGeom prst="rect">
            <a:avLst/>
          </a:prstGeom>
          <a:noFill/>
        </p:spPr>
        <p:txBody>
          <a:bodyPr wrap="square" rtlCol="0">
            <a:spAutoFit/>
          </a:bodyPr>
          <a:lstStyle/>
          <a:p>
            <a:r>
              <a:rPr lang="bs-Latn-BA" dirty="0" smtClean="0">
                <a:solidFill>
                  <a:schemeClr val="bg1">
                    <a:lumMod val="65000"/>
                    <a:lumOff val="35000"/>
                  </a:schemeClr>
                </a:solidFill>
              </a:rPr>
              <a:t>Roudolf D.</a:t>
            </a:r>
            <a:endParaRPr lang="en-US" dirty="0">
              <a:solidFill>
                <a:schemeClr val="bg1">
                  <a:lumMod val="65000"/>
                  <a:lumOff val="35000"/>
                </a:schemeClr>
              </a:solidFill>
            </a:endParaRPr>
          </a:p>
        </p:txBody>
      </p:sp>
      <p:sp>
        <p:nvSpPr>
          <p:cNvPr id="7" name="TextBox 6"/>
          <p:cNvSpPr txBox="1"/>
          <p:nvPr/>
        </p:nvSpPr>
        <p:spPr>
          <a:xfrm>
            <a:off x="6934200" y="3962400"/>
            <a:ext cx="1981200" cy="369332"/>
          </a:xfrm>
          <a:prstGeom prst="rect">
            <a:avLst/>
          </a:prstGeom>
          <a:noFill/>
        </p:spPr>
        <p:txBody>
          <a:bodyPr wrap="square" rtlCol="0">
            <a:spAutoFit/>
          </a:bodyPr>
          <a:lstStyle/>
          <a:p>
            <a:r>
              <a:rPr lang="bs-Latn-BA" dirty="0" smtClean="0">
                <a:solidFill>
                  <a:schemeClr val="bg1">
                    <a:lumMod val="65000"/>
                    <a:lumOff val="35000"/>
                  </a:schemeClr>
                </a:solidFill>
              </a:rPr>
              <a:t>Adolf D.</a:t>
            </a:r>
            <a:endParaRPr lang="en-US" dirty="0">
              <a:solidFill>
                <a:schemeClr val="bg1">
                  <a:lumMod val="65000"/>
                  <a:lumOff val="35000"/>
                </a:schemeClr>
              </a:solidFill>
            </a:endParaRPr>
          </a:p>
        </p:txBody>
      </p:sp>
      <p:sp>
        <p:nvSpPr>
          <p:cNvPr id="8" name="TextBox 7"/>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4"/>
              </a:rPr>
              <a:t>www.maturski.weebly.com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rgbClr val="FF0000"/>
                </a:solidFill>
              </a:rPr>
              <a:t>Uspon i pad kompanije</a:t>
            </a:r>
            <a:endParaRPr lang="en-US" dirty="0">
              <a:solidFill>
                <a:srgbClr val="FF0000"/>
              </a:solidFill>
            </a:endParaRPr>
          </a:p>
        </p:txBody>
      </p:sp>
      <p:sp>
        <p:nvSpPr>
          <p:cNvPr id="3" name="Content Placeholder 2"/>
          <p:cNvSpPr>
            <a:spLocks noGrp="1"/>
          </p:cNvSpPr>
          <p:nvPr>
            <p:ph idx="1"/>
          </p:nvPr>
        </p:nvSpPr>
        <p:spPr>
          <a:xfrm>
            <a:off x="0" y="1600200"/>
            <a:ext cx="6019800" cy="4709160"/>
          </a:xfrm>
        </p:spPr>
        <p:txBody>
          <a:bodyPr>
            <a:normAutofit fontScale="92500" lnSpcReduction="10000"/>
          </a:bodyPr>
          <a:lstStyle/>
          <a:p>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sponzorirajući poznate sportiste , </a:t>
            </a:r>
            <a:r>
              <a:rPr lang="en-US" sz="2000" dirty="0" err="1" smtClean="0">
                <a:solidFill>
                  <a:schemeClr val="bg1">
                    <a:lumMod val="65000"/>
                    <a:lumOff val="35000"/>
                  </a:schemeClr>
                </a:solidFill>
              </a:rPr>
              <a:t>Pe</a:t>
            </a:r>
            <a:r>
              <a:rPr lang="bs-Latn-BA" sz="2000" dirty="0" smtClean="0">
                <a:solidFill>
                  <a:schemeClr val="bg1">
                    <a:lumMod val="65000"/>
                    <a:lumOff val="35000"/>
                  </a:schemeClr>
                </a:solidFill>
              </a:rPr>
              <a:t>le</a:t>
            </a:r>
            <a:r>
              <a:rPr lang="en-US" sz="2000" dirty="0" smtClean="0">
                <a:solidFill>
                  <a:schemeClr val="bg1">
                    <a:lumMod val="65000"/>
                    <a:lumOff val="35000"/>
                  </a:schemeClr>
                </a:solidFill>
              </a:rPr>
              <a:t>a, </a:t>
            </a:r>
            <a:r>
              <a:rPr lang="en-US" sz="2000" dirty="0" err="1" smtClean="0">
                <a:solidFill>
                  <a:schemeClr val="bg1">
                    <a:lumMod val="65000"/>
                    <a:lumOff val="35000"/>
                  </a:schemeClr>
                </a:solidFill>
              </a:rPr>
              <a:t>Diega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Maradonu</a:t>
            </a:r>
            <a:r>
              <a:rPr lang="en-US" sz="2000" dirty="0" smtClean="0">
                <a:solidFill>
                  <a:schemeClr val="bg1">
                    <a:lumMod val="65000"/>
                    <a:lumOff val="35000"/>
                  </a:schemeClr>
                </a:solidFill>
              </a:rPr>
              <a:t> </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Johana</a:t>
            </a:r>
            <a:r>
              <a:rPr lang="bs-Latn-BA" sz="2000" dirty="0" smtClean="0">
                <a:solidFill>
                  <a:schemeClr val="bg1">
                    <a:lumMod val="65000"/>
                    <a:lumOff val="35000"/>
                  </a:schemeClr>
                </a:solidFill>
              </a:rPr>
              <a:t> </a:t>
            </a:r>
            <a:r>
              <a:rPr lang="sv-SE" sz="2000" dirty="0" smtClean="0">
                <a:solidFill>
                  <a:schemeClr val="bg1">
                    <a:lumMod val="65000"/>
                    <a:lumOff val="35000"/>
                  </a:schemeClr>
                </a:solidFill>
              </a:rPr>
              <a:t>Cryuffa, R</a:t>
            </a:r>
            <a:r>
              <a:rPr lang="bs-Latn-BA" sz="2000" dirty="0" smtClean="0">
                <a:solidFill>
                  <a:schemeClr val="bg1">
                    <a:lumMod val="65000"/>
                    <a:lumOff val="35000"/>
                  </a:schemeClr>
                </a:solidFill>
              </a:rPr>
              <a:t>udija </a:t>
            </a:r>
            <a:r>
              <a:rPr lang="sv-SE" sz="2000" dirty="0" smtClean="0">
                <a:solidFill>
                  <a:schemeClr val="bg1">
                    <a:lumMod val="65000"/>
                    <a:lumOff val="35000"/>
                  </a:schemeClr>
                </a:solidFill>
              </a:rPr>
              <a:t> Villera i Lothara Matth</a:t>
            </a:r>
            <a:r>
              <a:rPr lang="bs-Latn-BA" sz="2000" dirty="0" smtClean="0">
                <a:solidFill>
                  <a:schemeClr val="bg1">
                    <a:lumMod val="65000"/>
                    <a:lumOff val="35000"/>
                  </a:schemeClr>
                </a:solidFill>
              </a:rPr>
              <a:t>e</a:t>
            </a:r>
            <a:r>
              <a:rPr lang="sv-SE" sz="2000" dirty="0" smtClean="0">
                <a:solidFill>
                  <a:schemeClr val="bg1">
                    <a:lumMod val="65000"/>
                    <a:lumOff val="35000"/>
                  </a:schemeClr>
                </a:solidFill>
              </a:rPr>
              <a:t>usa</a:t>
            </a:r>
            <a:r>
              <a:rPr lang="bs-Latn-BA" sz="2000" dirty="0" smtClean="0">
                <a:solidFill>
                  <a:schemeClr val="bg1">
                    <a:lumMod val="65000"/>
                    <a:lumOff val="35000"/>
                  </a:schemeClr>
                </a:solidFill>
              </a:rPr>
              <a:t>, Puma se afirmirala kao renomirani dobavljač kopački i dodatne opreme.</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također Puma AG kroz saradnju sa Borisom Beckerom, postaje navjeći svjetski dobavljač teniskih reketa na svijetu.</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ali, sin osnivača kompanije , Armin, 80’tih godina pravi veliku grešku sa prilagođavanjem Puminih proizvoda sa svim socijalnim klasama , te Puma postaje kompromitirana i ulazi u veliku krizu praćenu gubitcima.</a:t>
            </a:r>
            <a:r>
              <a:rPr lang="en-US" sz="2000" dirty="0" smtClean="0">
                <a:solidFill>
                  <a:schemeClr val="bg1">
                    <a:lumMod val="65000"/>
                    <a:lumOff val="35000"/>
                  </a:schemeClr>
                </a:solidFill>
              </a:rPr>
              <a:t>6`</a:t>
            </a:r>
            <a:endParaRPr lang="en-US" sz="2000" dirty="0">
              <a:solidFill>
                <a:schemeClr val="bg1">
                  <a:lumMod val="65000"/>
                  <a:lumOff val="35000"/>
                </a:schemeClr>
              </a:solidFill>
            </a:endParaRPr>
          </a:p>
        </p:txBody>
      </p:sp>
      <p:pic>
        <p:nvPicPr>
          <p:cNvPr id="2050" name="Picture 2" descr="C:\Users\Emir Pasic\Desktop\maradona.jpg"/>
          <p:cNvPicPr>
            <a:picLocks noChangeAspect="1" noChangeArrowheads="1"/>
          </p:cNvPicPr>
          <p:nvPr/>
        </p:nvPicPr>
        <p:blipFill>
          <a:blip r:embed="rId2" cstate="print"/>
          <a:srcRect/>
          <a:stretch>
            <a:fillRect/>
          </a:stretch>
        </p:blipFill>
        <p:spPr bwMode="auto">
          <a:xfrm>
            <a:off x="6031123" y="1828800"/>
            <a:ext cx="3112877" cy="4411663"/>
          </a:xfrm>
          <a:prstGeom prst="rect">
            <a:avLst/>
          </a:prstGeom>
          <a:ln>
            <a:noFill/>
          </a:ln>
          <a:effectLst>
            <a:softEdge rad="112500"/>
          </a:effectLst>
        </p:spPr>
      </p:pic>
      <p:sp>
        <p:nvSpPr>
          <p:cNvPr id="5" name="TextBox 4"/>
          <p:cNvSpPr txBox="1"/>
          <p:nvPr/>
        </p:nvSpPr>
        <p:spPr>
          <a:xfrm>
            <a:off x="6172200" y="6169223"/>
            <a:ext cx="2438400" cy="307777"/>
          </a:xfrm>
          <a:prstGeom prst="rect">
            <a:avLst/>
          </a:prstGeom>
          <a:noFill/>
        </p:spPr>
        <p:txBody>
          <a:bodyPr wrap="square" rtlCol="0">
            <a:spAutoFit/>
          </a:bodyPr>
          <a:lstStyle/>
          <a:p>
            <a:r>
              <a:rPr lang="en-US" sz="1400" dirty="0" smtClean="0">
                <a:solidFill>
                  <a:srgbClr val="FF0000"/>
                </a:solidFill>
                <a:hlinkClick r:id="rId3"/>
              </a:rPr>
              <a:t>www.maturski.weebly.com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rgbClr val="FF0000"/>
                </a:solidFill>
              </a:rPr>
              <a:t>Oporavak</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endParaRPr lang="pl-PL" dirty="0" smtClean="0">
              <a:solidFill>
                <a:schemeClr val="bg1">
                  <a:lumMod val="65000"/>
                  <a:lumOff val="35000"/>
                </a:schemeClr>
              </a:solidFill>
              <a:latin typeface="Arial"/>
            </a:endParaRPr>
          </a:p>
          <a:p>
            <a:pPr algn="just"/>
            <a:r>
              <a:rPr lang="pl-PL" sz="2000" dirty="0" smtClean="0">
                <a:solidFill>
                  <a:schemeClr val="bg1">
                    <a:lumMod val="65000"/>
                    <a:lumOff val="35000"/>
                  </a:schemeClr>
                </a:solidFill>
              </a:rPr>
              <a:t>- 1993.g. Kompanija pronalazi novog vođu sa snažnim marketinškim, strateškim i finansijskim sposobnostima , </a:t>
            </a:r>
            <a:r>
              <a:rPr lang="pl-PL" sz="2000" b="1" dirty="0" smtClean="0">
                <a:solidFill>
                  <a:schemeClr val="bg1">
                    <a:lumMod val="65000"/>
                    <a:lumOff val="35000"/>
                  </a:schemeClr>
                </a:solidFill>
              </a:rPr>
              <a:t>Johana Zeitza.</a:t>
            </a:r>
          </a:p>
          <a:p>
            <a:pPr algn="just"/>
            <a:endParaRPr lang="pl-PL" sz="2000" b="1" dirty="0" smtClean="0">
              <a:solidFill>
                <a:schemeClr val="bg1">
                  <a:lumMod val="65000"/>
                  <a:lumOff val="35000"/>
                </a:schemeClr>
              </a:solidFill>
            </a:endParaRPr>
          </a:p>
          <a:p>
            <a:pPr algn="just"/>
            <a:r>
              <a:rPr lang="pl-PL" sz="2000" dirty="0" smtClean="0">
                <a:solidFill>
                  <a:schemeClr val="bg1">
                    <a:lumMod val="65000"/>
                    <a:lumOff val="35000"/>
                  </a:schemeClr>
                </a:solidFill>
              </a:rPr>
              <a:t>- Zeitz je svojim dolaskom promjenio mnoge stvari pogotvo u finansijskom i organizacijskom smislu, koji su u početku bili prioritet.</a:t>
            </a:r>
          </a:p>
          <a:p>
            <a:pPr algn="just"/>
            <a:endParaRPr lang="pl-PL" sz="2000" dirty="0" smtClean="0">
              <a:solidFill>
                <a:schemeClr val="bg1">
                  <a:lumMod val="65000"/>
                  <a:lumOff val="35000"/>
                </a:schemeClr>
              </a:solidFill>
            </a:endParaRPr>
          </a:p>
          <a:p>
            <a:pPr algn="just"/>
            <a:r>
              <a:rPr lang="pl-PL" sz="2000" dirty="0" smtClean="0">
                <a:solidFill>
                  <a:schemeClr val="bg1">
                    <a:lumMod val="65000"/>
                    <a:lumOff val="35000"/>
                  </a:schemeClr>
                </a:solidFill>
              </a:rPr>
              <a:t>- Smatrao je da je Puma prodavala svoju robu po niskim cjenovnim maržama te tako stvarala nezdravu prodaju.</a:t>
            </a:r>
          </a:p>
          <a:p>
            <a:pPr algn="just"/>
            <a:endParaRPr lang="pl-PL" sz="2000" dirty="0" smtClean="0">
              <a:solidFill>
                <a:schemeClr val="bg1">
                  <a:lumMod val="65000"/>
                  <a:lumOff val="35000"/>
                </a:schemeClr>
              </a:solidFill>
            </a:endParaRPr>
          </a:p>
          <a:p>
            <a:pPr algn="just"/>
            <a:r>
              <a:rPr lang="pl-PL" sz="2000" dirty="0" smtClean="0">
                <a:solidFill>
                  <a:schemeClr val="bg1">
                    <a:lumMod val="65000"/>
                    <a:lumOff val="35000"/>
                  </a:schemeClr>
                </a:solidFill>
              </a:rPr>
              <a:t>- Također rekonstruirao je organizaciju proizvodnje tako što je proizvodne pogone premjestio u Aziju i Tursku , gdje su daleko niži troškovi radne snage.</a:t>
            </a:r>
          </a:p>
          <a:p>
            <a:pPr algn="just"/>
            <a:endParaRPr lang="pl-PL" sz="2000" dirty="0" smtClean="0">
              <a:solidFill>
                <a:schemeClr val="bg1">
                  <a:lumMod val="65000"/>
                  <a:lumOff val="35000"/>
                </a:schemeClr>
              </a:solidFill>
            </a:endParaRPr>
          </a:p>
          <a:p>
            <a:pPr algn="just"/>
            <a:r>
              <a:rPr lang="bs-Latn-BA" sz="2000" dirty="0" smtClean="0">
                <a:solidFill>
                  <a:schemeClr val="bg1">
                    <a:lumMod val="65000"/>
                    <a:lumOff val="35000"/>
                  </a:schemeClr>
                </a:solidFill>
              </a:rPr>
              <a:t>-</a:t>
            </a:r>
            <a:r>
              <a:rPr lang="en-US" sz="2000" dirty="0" smtClean="0">
                <a:solidFill>
                  <a:schemeClr val="bg1">
                    <a:lumMod val="65000"/>
                    <a:lumOff val="35000"/>
                  </a:schemeClr>
                </a:solidFill>
              </a:rPr>
              <a:t>Sad</a:t>
            </a:r>
            <a:r>
              <a:rPr lang="bs-Latn-BA" sz="2000" dirty="0" smtClean="0">
                <a:solidFill>
                  <a:schemeClr val="bg1">
                    <a:lumMod val="65000"/>
                    <a:lumOff val="35000"/>
                  </a:schemeClr>
                </a:solidFill>
              </a:rPr>
              <a:t>a se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kompan</a:t>
            </a:r>
            <a:r>
              <a:rPr lang="bs-Latn-BA" sz="2000" dirty="0" smtClean="0">
                <a:solidFill>
                  <a:schemeClr val="bg1">
                    <a:lumMod val="65000"/>
                    <a:lumOff val="35000"/>
                  </a:schemeClr>
                </a:solidFill>
              </a:rPr>
              <a:t>ij</a:t>
            </a:r>
            <a:r>
              <a:rPr lang="en-US" sz="2000" dirty="0" smtClean="0">
                <a:solidFill>
                  <a:schemeClr val="bg1">
                    <a:lumMod val="65000"/>
                    <a:lumOff val="35000"/>
                  </a:schemeClr>
                </a:solidFill>
              </a:rPr>
              <a:t>a </a:t>
            </a:r>
            <a:r>
              <a:rPr lang="en-US" sz="2000" dirty="0" err="1" smtClean="0">
                <a:solidFill>
                  <a:schemeClr val="bg1">
                    <a:lumMod val="65000"/>
                    <a:lumOff val="35000"/>
                  </a:schemeClr>
                </a:solidFill>
              </a:rPr>
              <a:t>mogla</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usredoto</a:t>
            </a:r>
            <a:r>
              <a:rPr lang="bs-Latn-BA" sz="2000" dirty="0" smtClean="0">
                <a:solidFill>
                  <a:schemeClr val="bg1">
                    <a:lumMod val="65000"/>
                    <a:lumOff val="35000"/>
                  </a:schemeClr>
                </a:solidFill>
              </a:rPr>
              <a:t>č</a:t>
            </a:r>
            <a:r>
              <a:rPr lang="en-US" sz="2000" dirty="0" err="1" smtClean="0">
                <a:solidFill>
                  <a:schemeClr val="bg1">
                    <a:lumMod val="65000"/>
                    <a:lumOff val="35000"/>
                  </a:schemeClr>
                </a:solidFill>
              </a:rPr>
              <a:t>iti</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na</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svoje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temeljne</a:t>
            </a:r>
            <a:r>
              <a:rPr lang="en-US" sz="2000" dirty="0" smtClean="0">
                <a:solidFill>
                  <a:schemeClr val="bg1">
                    <a:lumMod val="65000"/>
                    <a:lumOff val="35000"/>
                  </a:schemeClr>
                </a:solidFill>
              </a:rPr>
              <a:t> </a:t>
            </a:r>
            <a:r>
              <a:rPr lang="bs-Latn-BA" sz="2000" dirty="0" smtClean="0">
                <a:solidFill>
                  <a:schemeClr val="bg1">
                    <a:lumMod val="65000"/>
                    <a:lumOff val="35000"/>
                  </a:schemeClr>
                </a:solidFill>
              </a:rPr>
              <a:t>stručnost</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marketing, </a:t>
            </a:r>
            <a:r>
              <a:rPr lang="en-US" sz="2000" dirty="0" err="1" smtClean="0">
                <a:solidFill>
                  <a:schemeClr val="bg1">
                    <a:lumMod val="65000"/>
                    <a:lumOff val="35000"/>
                  </a:schemeClr>
                </a:solidFill>
              </a:rPr>
              <a:t>menad</a:t>
            </a:r>
            <a:r>
              <a:rPr lang="bs-Latn-BA" sz="2000" dirty="0" smtClean="0">
                <a:solidFill>
                  <a:schemeClr val="bg1">
                    <a:lumMod val="65000"/>
                    <a:lumOff val="35000"/>
                  </a:schemeClr>
                </a:solidFill>
              </a:rPr>
              <a:t>ž</a:t>
            </a:r>
            <a:r>
              <a:rPr lang="en-US" sz="2000" dirty="0" err="1" smtClean="0">
                <a:solidFill>
                  <a:schemeClr val="bg1">
                    <a:lumMod val="65000"/>
                    <a:lumOff val="35000"/>
                  </a:schemeClr>
                </a:solidFill>
              </a:rPr>
              <a:t>ment</a:t>
            </a:r>
            <a:r>
              <a:rPr lang="bs-Latn-BA" sz="2000" dirty="0" smtClean="0">
                <a:solidFill>
                  <a:schemeClr val="bg1">
                    <a:lumMod val="65000"/>
                    <a:lumOff val="35000"/>
                  </a:schemeClr>
                </a:solidFill>
              </a:rPr>
              <a:t> </a:t>
            </a:r>
            <a:r>
              <a:rPr lang="en-US" sz="2000" dirty="0" err="1" smtClean="0">
                <a:solidFill>
                  <a:schemeClr val="bg1">
                    <a:lumMod val="65000"/>
                    <a:lumOff val="35000"/>
                  </a:schemeClr>
                </a:solidFill>
              </a:rPr>
              <a:t>robne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marke</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i</a:t>
            </a:r>
            <a:r>
              <a:rPr lang="en-US" sz="2000" dirty="0" smtClean="0">
                <a:solidFill>
                  <a:schemeClr val="bg1">
                    <a:lumMod val="65000"/>
                    <a:lumOff val="35000"/>
                  </a:schemeClr>
                </a:solidFill>
              </a:rPr>
              <a:t> </a:t>
            </a:r>
            <a:r>
              <a:rPr lang="bs-Latn-BA" sz="2000" dirty="0" smtClean="0">
                <a:solidFill>
                  <a:schemeClr val="bg1">
                    <a:lumMod val="65000"/>
                    <a:lumOff val="35000"/>
                  </a:schemeClr>
                </a:solidFill>
              </a:rPr>
              <a:t>menadžment</a:t>
            </a:r>
            <a:r>
              <a:rPr lang="en-US" sz="2000" dirty="0" smtClean="0">
                <a:solidFill>
                  <a:schemeClr val="bg1">
                    <a:lumMod val="65000"/>
                    <a:lumOff val="35000"/>
                  </a:schemeClr>
                </a:solidFill>
              </a:rPr>
              <a:t> </a:t>
            </a:r>
            <a:r>
              <a:rPr lang="en-US" sz="2000" dirty="0" err="1" smtClean="0">
                <a:solidFill>
                  <a:schemeClr val="bg1">
                    <a:lumMod val="65000"/>
                    <a:lumOff val="35000"/>
                  </a:schemeClr>
                </a:solidFill>
              </a:rPr>
              <a:t>proizvoda</a:t>
            </a:r>
            <a:r>
              <a:rPr lang="en-US" sz="2000" dirty="0" smtClean="0">
                <a:solidFill>
                  <a:schemeClr val="bg1">
                    <a:lumMod val="65000"/>
                    <a:lumOff val="35000"/>
                  </a:schemeClr>
                </a:solidFill>
              </a:rPr>
              <a:t>.</a:t>
            </a:r>
            <a:endParaRPr lang="bs-Latn-BA" sz="2000" dirty="0" smtClean="0">
              <a:solidFill>
                <a:schemeClr val="bg1">
                  <a:lumMod val="65000"/>
                  <a:lumOff val="35000"/>
                </a:schemeClr>
              </a:solidFill>
            </a:endParaRPr>
          </a:p>
          <a:p>
            <a:pPr algn="just"/>
            <a:endParaRPr lang="pl-PL" sz="2000" dirty="0" smtClean="0">
              <a:solidFill>
                <a:schemeClr val="bg1">
                  <a:lumMod val="65000"/>
                  <a:lumOff val="35000"/>
                </a:schemeClr>
              </a:solidFill>
            </a:endParaRPr>
          </a:p>
          <a:p>
            <a:endParaRPr lang="pl-PL" dirty="0" smtClean="0">
              <a:solidFill>
                <a:schemeClr val="bg1">
                  <a:lumMod val="65000"/>
                  <a:lumOff val="35000"/>
                </a:schemeClr>
              </a:solidFill>
              <a:latin typeface="Arial"/>
            </a:endParaRPr>
          </a:p>
        </p:txBody>
      </p:sp>
      <p:sp>
        <p:nvSpPr>
          <p:cNvPr id="4" name="TextBox 3"/>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2"/>
              </a:rPr>
              <a:t>www.maturski.weebly.com</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248400"/>
          </a:xfrm>
        </p:spPr>
        <p:txBody>
          <a:bodyPr>
            <a:normAutofit fontScale="92500" lnSpcReduction="20000"/>
          </a:bodyPr>
          <a:lstStyle/>
          <a:p>
            <a:pPr algn="just">
              <a:buNone/>
            </a:pPr>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Unatoč rekonstrukciji firme, zaposlenici su promjene prihvatili.</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Nakon preuzimanja firme Zeitz, Puma AG ponovo postaje profitabilna.</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Faza rekonstrukcije biva završena 1997.g. , kada su objavljeni rekordni rezultati od 37 milliona pozitivne zarade.</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Poslije ovih rezultata , mnogi ulagači su sve više zainteresovani za Pumu, te zajedno sa bankama naveliko su prihvatili drugu fazu Zeitzovog plana : Pretvoriti Pumu u privlačnu sportsku marku.</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svoje uspiješno poslovanje Zeitz nastavlja tako što sklapa mnoštvo ugovora sa poznatim i uspiješnim ljudima .</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zanimljiva je saradnja sa filmskih producentima, koja za posljedicu ima pojavljivanje Puminih proizvoda u nekoliko Holivudskih produkcija.</a:t>
            </a:r>
          </a:p>
          <a:p>
            <a:pPr algn="just"/>
            <a:endParaRPr lang="bs-Latn-BA" sz="2000" dirty="0" smtClean="0">
              <a:solidFill>
                <a:schemeClr val="bg1">
                  <a:lumMod val="65000"/>
                  <a:lumOff val="35000"/>
                </a:schemeClr>
              </a:solidFill>
            </a:endParaRPr>
          </a:p>
          <a:p>
            <a:pPr algn="just"/>
            <a:r>
              <a:rPr lang="bs-Latn-BA" sz="2000" dirty="0" smtClean="0">
                <a:solidFill>
                  <a:schemeClr val="bg1">
                    <a:lumMod val="65000"/>
                    <a:lumOff val="35000"/>
                  </a:schemeClr>
                </a:solidFill>
              </a:rPr>
              <a:t>- 2002. g. Puma AG je ostvarila rekordnu prodaju od 910 miliona eura i profit od 85 miliona.</a:t>
            </a:r>
            <a:endParaRPr lang="en-US" sz="2000" dirty="0">
              <a:solidFill>
                <a:schemeClr val="bg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rgbClr val="FF0000"/>
                </a:solidFill>
              </a:rPr>
              <a:t>Ustroj</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bs-Latn-BA" sz="2000" dirty="0" smtClean="0">
                <a:solidFill>
                  <a:schemeClr val="bg1">
                    <a:lumMod val="50000"/>
                    <a:lumOff val="50000"/>
                  </a:schemeClr>
                </a:solidFill>
              </a:rPr>
              <a:t>- sa rekordnim izvještajem iz 2002.g. , završava se Zeitz-ova druga faza oporavka te je vrijeme i za treću fazu.</a:t>
            </a:r>
          </a:p>
          <a:p>
            <a:endParaRPr lang="bs-Latn-BA" sz="2000" dirty="0" smtClean="0">
              <a:solidFill>
                <a:schemeClr val="bg1">
                  <a:lumMod val="50000"/>
                  <a:lumOff val="50000"/>
                </a:schemeClr>
              </a:solidFill>
            </a:endParaRPr>
          </a:p>
          <a:p>
            <a:r>
              <a:rPr lang="bs-Latn-BA" sz="2000" dirty="0" smtClean="0">
                <a:solidFill>
                  <a:schemeClr val="bg1">
                    <a:lumMod val="50000"/>
                    <a:lumOff val="50000"/>
                  </a:schemeClr>
                </a:solidFill>
              </a:rPr>
              <a:t>- treća faza se ticala ustroja firme tj. Njene upravljačke strukture.</a:t>
            </a:r>
          </a:p>
          <a:p>
            <a:endParaRPr lang="bs-Latn-BA" sz="2000" dirty="0" smtClean="0">
              <a:solidFill>
                <a:schemeClr val="bg1">
                  <a:lumMod val="50000"/>
                  <a:lumOff val="50000"/>
                </a:schemeClr>
              </a:solidFill>
            </a:endParaRPr>
          </a:p>
          <a:p>
            <a:pPr algn="just"/>
            <a:r>
              <a:rPr lang="bs-Latn-BA" sz="2000" dirty="0" smtClean="0">
                <a:solidFill>
                  <a:schemeClr val="bg1">
                    <a:lumMod val="50000"/>
                    <a:lumOff val="50000"/>
                  </a:schemeClr>
                </a:solidFill>
              </a:rPr>
              <a:t>- Pumine korporacijske funkcije tiču se:</a:t>
            </a:r>
            <a:endParaRPr lang="en-US" sz="2000" dirty="0" smtClean="0">
              <a:solidFill>
                <a:schemeClr val="bg1">
                  <a:lumMod val="50000"/>
                  <a:lumOff val="50000"/>
                </a:schemeClr>
              </a:solidFill>
            </a:endParaRPr>
          </a:p>
          <a:p>
            <a:pPr algn="just">
              <a:buNone/>
            </a:pPr>
            <a:r>
              <a:rPr lang="pl-PL" sz="2000" dirty="0" smtClean="0">
                <a:solidFill>
                  <a:schemeClr val="bg1">
                    <a:lumMod val="50000"/>
                    <a:lumOff val="50000"/>
                  </a:schemeClr>
                </a:solidFill>
              </a:rPr>
              <a:t>Proizvoda, </a:t>
            </a:r>
          </a:p>
          <a:p>
            <a:pPr algn="just">
              <a:buNone/>
            </a:pPr>
            <a:r>
              <a:rPr lang="pl-PL" sz="2000" dirty="0" smtClean="0">
                <a:solidFill>
                  <a:schemeClr val="bg1">
                    <a:lumMod val="50000"/>
                    <a:lumOff val="50000"/>
                  </a:schemeClr>
                </a:solidFill>
              </a:rPr>
              <a:t>Ponude </a:t>
            </a:r>
            <a:r>
              <a:rPr lang="en-US" sz="2000" dirty="0" err="1" smtClean="0">
                <a:solidFill>
                  <a:schemeClr val="bg1">
                    <a:lumMod val="50000"/>
                    <a:lumOff val="50000"/>
                  </a:schemeClr>
                </a:solidFill>
              </a:rPr>
              <a:t>proizvoda</a:t>
            </a:r>
            <a:r>
              <a:rPr lang="en-US" sz="2000" dirty="0" smtClean="0">
                <a:solidFill>
                  <a:schemeClr val="bg1">
                    <a:lumMod val="50000"/>
                    <a:lumOff val="50000"/>
                  </a:schemeClr>
                </a:solidFill>
              </a:rPr>
              <a:t>, </a:t>
            </a:r>
            <a:endParaRPr lang="bs-Latn-BA" sz="2000" dirty="0" smtClean="0">
              <a:solidFill>
                <a:schemeClr val="bg1">
                  <a:lumMod val="50000"/>
                  <a:lumOff val="50000"/>
                </a:schemeClr>
              </a:solidFill>
            </a:endParaRPr>
          </a:p>
          <a:p>
            <a:pPr algn="just">
              <a:buNone/>
            </a:pPr>
            <a:r>
              <a:rPr lang="bs-Latn-BA" sz="2000" dirty="0" smtClean="0">
                <a:solidFill>
                  <a:schemeClr val="bg1">
                    <a:lumMod val="50000"/>
                    <a:lumOff val="50000"/>
                  </a:schemeClr>
                </a:solidFill>
              </a:rPr>
              <a:t>R</a:t>
            </a:r>
            <a:r>
              <a:rPr lang="en-US" sz="2000" dirty="0" err="1" smtClean="0">
                <a:solidFill>
                  <a:schemeClr val="bg1">
                    <a:lumMod val="50000"/>
                    <a:lumOff val="50000"/>
                  </a:schemeClr>
                </a:solidFill>
              </a:rPr>
              <a:t>obne</a:t>
            </a:r>
            <a:r>
              <a:rPr lang="en-US" sz="2000" dirty="0" smtClean="0">
                <a:solidFill>
                  <a:schemeClr val="bg1">
                    <a:lumMod val="50000"/>
                    <a:lumOff val="50000"/>
                  </a:schemeClr>
                </a:solidFill>
              </a:rPr>
              <a:t> </a:t>
            </a:r>
            <a:r>
              <a:rPr lang="en-US" sz="2000" dirty="0" err="1" smtClean="0">
                <a:solidFill>
                  <a:schemeClr val="bg1">
                    <a:lumMod val="50000"/>
                    <a:lumOff val="50000"/>
                  </a:schemeClr>
                </a:solidFill>
              </a:rPr>
              <a:t>marke</a:t>
            </a:r>
            <a:r>
              <a:rPr lang="en-US" sz="2000" dirty="0" smtClean="0">
                <a:solidFill>
                  <a:schemeClr val="bg1">
                    <a:lumMod val="50000"/>
                    <a:lumOff val="50000"/>
                  </a:schemeClr>
                </a:solidFill>
              </a:rPr>
              <a:t>, </a:t>
            </a:r>
            <a:endParaRPr lang="bs-Latn-BA" sz="2000" dirty="0" smtClean="0">
              <a:solidFill>
                <a:schemeClr val="bg1">
                  <a:lumMod val="50000"/>
                  <a:lumOff val="50000"/>
                </a:schemeClr>
              </a:solidFill>
            </a:endParaRPr>
          </a:p>
          <a:p>
            <a:pPr algn="just">
              <a:buNone/>
            </a:pPr>
            <a:r>
              <a:rPr lang="bs-Latn-BA" sz="2000" dirty="0" smtClean="0">
                <a:solidFill>
                  <a:schemeClr val="bg1">
                    <a:lumMod val="50000"/>
                    <a:lumOff val="50000"/>
                  </a:schemeClr>
                </a:solidFill>
              </a:rPr>
              <a:t>Razvoja</a:t>
            </a:r>
          </a:p>
          <a:p>
            <a:pPr algn="just">
              <a:buNone/>
            </a:pPr>
            <a:r>
              <a:rPr lang="bs-Latn-BA" sz="2000" dirty="0" smtClean="0">
                <a:solidFill>
                  <a:schemeClr val="bg1">
                    <a:lumMod val="50000"/>
                    <a:lumOff val="50000"/>
                  </a:schemeClr>
                </a:solidFill>
              </a:rPr>
              <a:t>Strukture</a:t>
            </a:r>
          </a:p>
          <a:p>
            <a:pPr algn="just">
              <a:buNone/>
            </a:pPr>
            <a:r>
              <a:rPr lang="bs-Latn-BA" sz="2000" dirty="0" smtClean="0">
                <a:solidFill>
                  <a:schemeClr val="bg1">
                    <a:lumMod val="50000"/>
                    <a:lumOff val="50000"/>
                  </a:schemeClr>
                </a:solidFill>
              </a:rPr>
              <a:t>Vrij</a:t>
            </a:r>
            <a:r>
              <a:rPr lang="en-US" sz="2000" dirty="0" err="1" smtClean="0">
                <a:solidFill>
                  <a:schemeClr val="bg1">
                    <a:lumMod val="50000"/>
                    <a:lumOff val="50000"/>
                  </a:schemeClr>
                </a:solidFill>
              </a:rPr>
              <a:t>ednosti</a:t>
            </a:r>
            <a:r>
              <a:rPr lang="bs-Latn-BA" sz="2000" dirty="0" smtClean="0">
                <a:solidFill>
                  <a:schemeClr val="bg1">
                    <a:lumMod val="50000"/>
                    <a:lumOff val="50000"/>
                  </a:schemeClr>
                </a:solidFill>
              </a:rPr>
              <a:t> </a:t>
            </a:r>
            <a:r>
              <a:rPr lang="pl-PL" sz="2000" dirty="0" smtClean="0">
                <a:solidFill>
                  <a:schemeClr val="bg1">
                    <a:lumMod val="50000"/>
                    <a:lumOff val="50000"/>
                  </a:schemeClr>
                </a:solidFill>
              </a:rPr>
              <a:t>robne marke i kultrne</a:t>
            </a:r>
            <a:endParaRPr lang="en-US" sz="2000" dirty="0">
              <a:solidFill>
                <a:schemeClr val="bg1">
                  <a:lumMod val="50000"/>
                  <a:lumOff val="50000"/>
                </a:schemeClr>
              </a:solidFill>
            </a:endParaRPr>
          </a:p>
        </p:txBody>
      </p:sp>
      <p:sp>
        <p:nvSpPr>
          <p:cNvPr id="4" name="TextBox 3"/>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2"/>
              </a:rPr>
              <a:t>www.maturski.weebly.com</a:t>
            </a:r>
            <a:endParaRPr lang="en-US" sz="14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56960"/>
          </a:xfrm>
        </p:spPr>
        <p:txBody>
          <a:bodyPr>
            <a:normAutofit/>
          </a:bodyPr>
          <a:lstStyle/>
          <a:p>
            <a:endParaRPr lang="bs-Latn-BA" sz="2000" dirty="0" smtClean="0">
              <a:solidFill>
                <a:schemeClr val="bg1">
                  <a:lumMod val="50000"/>
                  <a:lumOff val="50000"/>
                </a:schemeClr>
              </a:solidFill>
            </a:endParaRPr>
          </a:p>
          <a:p>
            <a:endParaRPr lang="bs-Latn-BA" sz="2000" dirty="0" smtClean="0">
              <a:solidFill>
                <a:schemeClr val="bg1">
                  <a:lumMod val="50000"/>
                  <a:lumOff val="50000"/>
                </a:schemeClr>
              </a:solidFill>
            </a:endParaRPr>
          </a:p>
          <a:p>
            <a:r>
              <a:rPr lang="bs-Latn-BA" sz="2000" b="1" dirty="0" smtClean="0">
                <a:solidFill>
                  <a:schemeClr val="bg1">
                    <a:lumMod val="50000"/>
                    <a:lumOff val="50000"/>
                  </a:schemeClr>
                </a:solidFill>
              </a:rPr>
              <a:t>- Postojala je i zanimljiva geografska podjela nastala na osnovu centara interesa:</a:t>
            </a:r>
          </a:p>
          <a:p>
            <a:endParaRPr lang="bs-Latn-BA" sz="2000" dirty="0" smtClean="0">
              <a:solidFill>
                <a:schemeClr val="bg1">
                  <a:lumMod val="50000"/>
                  <a:lumOff val="50000"/>
                </a:schemeClr>
              </a:solidFill>
            </a:endParaRPr>
          </a:p>
          <a:p>
            <a:r>
              <a:rPr lang="bs-Latn-BA" sz="2000" dirty="0" smtClean="0">
                <a:solidFill>
                  <a:schemeClr val="bg1">
                    <a:lumMod val="50000"/>
                    <a:lumOff val="50000"/>
                  </a:schemeClr>
                </a:solidFill>
              </a:rPr>
              <a:t>- Njemačka – odgovorna za zapadnu Europu</a:t>
            </a:r>
          </a:p>
          <a:p>
            <a:r>
              <a:rPr lang="bs-Latn-BA" sz="2000" dirty="0" smtClean="0">
                <a:solidFill>
                  <a:schemeClr val="bg1">
                    <a:lumMod val="50000"/>
                    <a:lumOff val="50000"/>
                  </a:schemeClr>
                </a:solidFill>
              </a:rPr>
              <a:t>- SAD – za oba američka kontinenta</a:t>
            </a:r>
          </a:p>
          <a:p>
            <a:r>
              <a:rPr lang="bs-Latn-BA" sz="2000" dirty="0" smtClean="0">
                <a:solidFill>
                  <a:schemeClr val="bg1">
                    <a:lumMod val="50000"/>
                    <a:lumOff val="50000"/>
                  </a:schemeClr>
                </a:solidFill>
              </a:rPr>
              <a:t>- Austrija –za istočnu Europu, Afriku i Bliski Istok</a:t>
            </a:r>
          </a:p>
          <a:p>
            <a:r>
              <a:rPr lang="bs-Latn-BA" sz="2000" dirty="0" smtClean="0">
                <a:solidFill>
                  <a:schemeClr val="bg1">
                    <a:lumMod val="50000"/>
                    <a:lumOff val="50000"/>
                  </a:schemeClr>
                </a:solidFill>
              </a:rPr>
              <a:t>- Hong Kong – za Aziju</a:t>
            </a:r>
          </a:p>
          <a:p>
            <a:r>
              <a:rPr lang="bs-Latn-BA" sz="2000" dirty="0" smtClean="0">
                <a:solidFill>
                  <a:schemeClr val="bg1">
                    <a:lumMod val="50000"/>
                    <a:lumOff val="50000"/>
                  </a:schemeClr>
                </a:solidFill>
              </a:rPr>
              <a:t>- Australija – za Pacifičku regiju</a:t>
            </a:r>
          </a:p>
          <a:p>
            <a:r>
              <a:rPr lang="bs-Latn-BA" sz="2000" dirty="0" smtClean="0">
                <a:solidFill>
                  <a:schemeClr val="bg1">
                    <a:lumMod val="50000"/>
                    <a:lumOff val="50000"/>
                  </a:schemeClr>
                </a:solidFill>
              </a:rPr>
              <a:t>- Japan – nezavisna regija</a:t>
            </a:r>
          </a:p>
          <a:p>
            <a:endParaRPr lang="bs-Latn-BA" sz="2000" dirty="0" smtClean="0">
              <a:solidFill>
                <a:schemeClr val="bg1">
                  <a:lumMod val="50000"/>
                  <a:lumOff val="50000"/>
                </a:schemeClr>
              </a:solidFill>
            </a:endParaRPr>
          </a:p>
          <a:p>
            <a:r>
              <a:rPr lang="bs-Latn-BA" sz="2000" dirty="0" smtClean="0">
                <a:solidFill>
                  <a:schemeClr val="bg1">
                    <a:lumMod val="50000"/>
                    <a:lumOff val="50000"/>
                  </a:schemeClr>
                </a:solidFill>
              </a:rPr>
              <a:t>Upravljačka struktura je multunacionala , gdje je manje od dvadeset posto zaposlenika njemačke nacionalnosti, za razliku od dr. konkurenata, u Pumi ni jedna kultura nije dominirala.</a:t>
            </a:r>
            <a:endParaRPr lang="en-US" sz="2000" dirty="0">
              <a:solidFill>
                <a:schemeClr val="bg1">
                  <a:lumMod val="50000"/>
                  <a:lumOff val="50000"/>
                </a:schemeClr>
              </a:solidFill>
            </a:endParaRPr>
          </a:p>
        </p:txBody>
      </p:sp>
      <p:sp>
        <p:nvSpPr>
          <p:cNvPr id="4" name="TextBox 3"/>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2"/>
              </a:rPr>
              <a:t>www.maturski.weebly.com</a:t>
            </a:r>
            <a:endParaRPr lang="en-US" sz="1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rgbClr val="FF0000"/>
                </a:solidFill>
              </a:rPr>
              <a:t>Pumina proizvodna linija </a:t>
            </a:r>
            <a:endParaRPr lang="en-US" dirty="0">
              <a:solidFill>
                <a:srgbClr val="FF0000"/>
              </a:solidFill>
            </a:endParaRPr>
          </a:p>
        </p:txBody>
      </p:sp>
      <p:pic>
        <p:nvPicPr>
          <p:cNvPr id="3074" name="Picture 2" descr="C:\Users\Emir Pasic\Desktop\Puma_shoes.jpg"/>
          <p:cNvPicPr>
            <a:picLocks noChangeAspect="1" noChangeArrowheads="1"/>
          </p:cNvPicPr>
          <p:nvPr/>
        </p:nvPicPr>
        <p:blipFill>
          <a:blip r:embed="rId2" cstate="print"/>
          <a:srcRect/>
          <a:stretch>
            <a:fillRect/>
          </a:stretch>
        </p:blipFill>
        <p:spPr bwMode="auto">
          <a:xfrm>
            <a:off x="304800" y="1143000"/>
            <a:ext cx="4038600" cy="5337127"/>
          </a:xfrm>
          <a:prstGeom prst="rect">
            <a:avLst/>
          </a:prstGeom>
          <a:ln>
            <a:noFill/>
          </a:ln>
          <a:effectLst>
            <a:outerShdw blurRad="292100" dist="139700" dir="2700000" algn="tl" rotWithShape="0">
              <a:srgbClr val="333333">
                <a:alpha val="65000"/>
              </a:srgbClr>
            </a:outerShdw>
          </a:effectLst>
        </p:spPr>
      </p:pic>
      <p:pic>
        <p:nvPicPr>
          <p:cNvPr id="3075" name="Picture 3" descr="C:\Users\Emir Pasic\Desktop\insideart_13.jpg"/>
          <p:cNvPicPr>
            <a:picLocks noChangeAspect="1" noChangeArrowheads="1"/>
          </p:cNvPicPr>
          <p:nvPr/>
        </p:nvPicPr>
        <p:blipFill>
          <a:blip r:embed="rId3" cstate="print"/>
          <a:srcRect/>
          <a:stretch>
            <a:fillRect/>
          </a:stretch>
        </p:blipFill>
        <p:spPr bwMode="auto">
          <a:xfrm>
            <a:off x="4800600" y="1143000"/>
            <a:ext cx="3886200" cy="53611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172200" y="6096000"/>
            <a:ext cx="2438400" cy="307777"/>
          </a:xfrm>
          <a:prstGeom prst="rect">
            <a:avLst/>
          </a:prstGeom>
          <a:noFill/>
        </p:spPr>
        <p:txBody>
          <a:bodyPr wrap="square" rtlCol="0">
            <a:spAutoFit/>
          </a:bodyPr>
          <a:lstStyle/>
          <a:p>
            <a:r>
              <a:rPr lang="en-US" sz="1400" dirty="0" smtClean="0">
                <a:solidFill>
                  <a:srgbClr val="FF0000"/>
                </a:solidFill>
                <a:hlinkClick r:id="rId4"/>
              </a:rPr>
              <a:t>www.maturski.weebly.com</a:t>
            </a:r>
            <a:endParaRPr lang="en-US" sz="1400"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281</TotalTime>
  <Words>1533</Words>
  <Application>Microsoft Office PowerPoint</Application>
  <PresentationFormat>On-screen Show (4:3)</PresentationFormat>
  <Paragraphs>136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Puma ag</vt:lpstr>
      <vt:lpstr>sadržaj</vt:lpstr>
      <vt:lpstr>Historija kompanije</vt:lpstr>
      <vt:lpstr>Uspon i pad kompanije</vt:lpstr>
      <vt:lpstr>Oporavak</vt:lpstr>
      <vt:lpstr>Slide 6</vt:lpstr>
      <vt:lpstr>Ustroj</vt:lpstr>
      <vt:lpstr>Slide 8</vt:lpstr>
      <vt:lpstr>Pumina proizvodna linija </vt:lpstr>
      <vt:lpstr>Slide 10</vt:lpstr>
      <vt:lpstr>Konkurenti</vt:lpstr>
      <vt:lpstr>Slide 12</vt:lpstr>
      <vt:lpstr>Slide 13</vt:lpstr>
      <vt:lpstr>Slide 14</vt:lpstr>
      <vt:lpstr>Slide 15</vt:lpstr>
      <vt:lpstr>Pumin lanac vrijednosti</vt:lpstr>
      <vt:lpstr>Slide 17</vt:lpstr>
      <vt:lpstr>Slide 18</vt:lpstr>
      <vt:lpstr>Slide 19</vt:lpstr>
      <vt:lpstr>Slide 20</vt:lpstr>
      <vt:lpstr>Slide 21</vt:lpstr>
      <vt:lpstr>Današnji uspijeh kompanije Puma AG</vt:lpstr>
      <vt:lpstr>Slide 23</vt:lpstr>
      <vt:lpstr>KRAJ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Puma ag</dc:title>
  <dc:creator>Emir Pasic</dc:creator>
  <cp:lastModifiedBy>Emir Pasic</cp:lastModifiedBy>
  <cp:revision>36</cp:revision>
  <dcterms:created xsi:type="dcterms:W3CDTF">2010-05-13T13:30:06Z</dcterms:created>
  <dcterms:modified xsi:type="dcterms:W3CDTF">2010-05-16T22:02:03Z</dcterms:modified>
</cp:coreProperties>
</file>